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sldIdLst>
    <p:sldId id="256" r:id="rId5"/>
    <p:sldId id="281" r:id="rId6"/>
    <p:sldId id="282" r:id="rId7"/>
    <p:sldId id="305" r:id="rId8"/>
    <p:sldId id="283" r:id="rId9"/>
    <p:sldId id="284" r:id="rId10"/>
    <p:sldId id="285" r:id="rId11"/>
    <p:sldId id="286" r:id="rId12"/>
    <p:sldId id="287" r:id="rId13"/>
    <p:sldId id="302" r:id="rId14"/>
    <p:sldId id="303" r:id="rId15"/>
    <p:sldId id="288" r:id="rId16"/>
    <p:sldId id="289" r:id="rId17"/>
    <p:sldId id="290" r:id="rId18"/>
    <p:sldId id="301" r:id="rId19"/>
    <p:sldId id="291" r:id="rId20"/>
    <p:sldId id="292" r:id="rId21"/>
    <p:sldId id="304" r:id="rId22"/>
    <p:sldId id="294" r:id="rId23"/>
    <p:sldId id="295" r:id="rId24"/>
    <p:sldId id="296" r:id="rId25"/>
    <p:sldId id="297" r:id="rId26"/>
    <p:sldId id="300" r:id="rId27"/>
    <p:sldId id="298" r:id="rId28"/>
    <p:sldId id="299" r:id="rId29"/>
    <p:sldId id="25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DD711B-0C53-7803-7073-F42FFD7B1F83}" name="Nicole Markmann" initials="NM" userId="S::Nicole.Fair@aurrerahealth.com::0b6a8691-1e0a-4307-8cfc-599f44161600" providerId="AD"/>
  <p188:author id="{2A4EDC25-D025-34FA-F582-C53C9CA447CC}" name="Siena Ruggeri" initials="SR" userId="S::siena.ruggeri_aurrerahealth.com#ext#@ahcccs.onmicrosoft.com::1c9578e8-4ef0-466d-a6dd-62c9ccb872cf" providerId="AD"/>
  <p188:author id="{EC956E3B-EA0D-496E-A518-036141793F32}" name="Swenson, Julie" initials="SJ" userId="S::julie.swenson@azahcccs.gov::673269d1-bf9f-4620-84e1-53f6f5e42e2a" providerId="AD"/>
  <p188:author id="{8387E33D-9C3B-A630-6A47-E2A92B68F7BB}" name="Willard, Katherine" initials="WK" userId="S::katherine.willard@azahcccs.gov::6edea71e-0cea-4e16-a3f5-036e74c64a99" providerId="AD"/>
  <p188:author id="{8252B44E-9A2F-BFBA-5F08-A3962C32E9E5}" name="Hayley Winter" initials="HW" userId="S::hwinter@riester.com::04cdd609-61e6-4ee6-b25b-87f79d0eda75" providerId="AD"/>
  <p188:author id="{5B6DB569-A131-10D2-0869-47537F6119B4}" name="Siena Ruggeri" initials="SR" userId="S::siena.ruggeri@aurrerahealth.com::d5f3b50c-17db-42cf-9267-bfb3af5b00f9" providerId="AD"/>
  <p188:author id="{4573FC7B-8DC0-EB5C-EE6D-D1E32E47AFB1}" name="Macias, Josue" initials="JM" userId="S::Josue.Macias@azahcccs.gov::54df1008-6572-48b4-ba5c-3c0dc899c051" providerId="AD"/>
  <p188:author id="{EA65FE94-6165-0BC2-2C06-7D6C3B3944CD}" name="Hayley Winter" initials="HW" userId="S::hayley_riesterrx.com#ext#@ahcccs.onmicrosoft.com::8a309e5c-3551-44e8-a5ae-b174e5ad5d02" providerId="AD"/>
  <p188:author id="{9E19ACA8-30E5-6F92-27E6-32E1A5A9D12A}" name="Swenson, Julie" initials="" userId="S::Julie.Swenson@azahcccs.gov::673269d1-bf9f-4620-84e1-53f6f5e42e2a" providerId="AD"/>
  <p188:author id="{498536C8-7B08-37B8-A68B-124A2C2DB696}" name="Dana Naimark" initials="DN" userId="S::dnaimark_az.gov#ext#@ahcccs.onmicrosoft.com::35da94f6-145d-4e84-97a5-264841b9fd14" providerId="AD"/>
  <p188:author id="{F3904DD7-CA9D-E0E5-EEF7-73F8239F1874}" name="Pare, Jesse" initials="" userId="S::jesse.pare@azahcccs.gov::6a2d2acb-60c3-4fe6-a642-220e81bb23b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59993"/>
    <a:srgbClr val="CB6C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64"/>
    <p:restoredTop sz="94667"/>
  </p:normalViewPr>
  <p:slideViewPr>
    <p:cSldViewPr snapToGrid="0">
      <p:cViewPr varScale="1">
        <p:scale>
          <a:sx n="110" d="100"/>
          <a:sy n="110" d="100"/>
        </p:scale>
        <p:origin x="28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8149FD-1F7E-604E-B026-2112F3D55242}" type="datetimeFigureOut">
              <a:rPr lang="en-US" smtClean="0"/>
              <a:t>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8A2881-2917-C347-89BF-44894426A860}" type="slidenum">
              <a:rPr lang="en-US" smtClean="0"/>
              <a:t>‹#›</a:t>
            </a:fld>
            <a:endParaRPr lang="en-US"/>
          </a:p>
        </p:txBody>
      </p:sp>
    </p:spTree>
    <p:extLst>
      <p:ext uri="{BB962C8B-B14F-4D97-AF65-F5344CB8AC3E}">
        <p14:creationId xmlns:p14="http://schemas.microsoft.com/office/powerpoint/2010/main" val="2973681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8A2881-2917-C347-89BF-44894426A860}" type="slidenum">
              <a:rPr lang="en-US" smtClean="0"/>
              <a:t>1</a:t>
            </a:fld>
            <a:endParaRPr lang="en-US"/>
          </a:p>
        </p:txBody>
      </p:sp>
    </p:spTree>
    <p:extLst>
      <p:ext uri="{BB962C8B-B14F-4D97-AF65-F5344CB8AC3E}">
        <p14:creationId xmlns:p14="http://schemas.microsoft.com/office/powerpoint/2010/main" val="4131005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BD572-2F50-2C19-E3BF-AECB7996E9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7650D-9803-1CC3-6E49-D8EB19D1E4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3CCDD8-6CEB-88DA-00E4-15B28E0B4A4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4B7EEB-8573-6E6F-8313-05AF5E086C64}"/>
              </a:ext>
            </a:extLst>
          </p:cNvPr>
          <p:cNvSpPr>
            <a:spLocks noGrp="1"/>
          </p:cNvSpPr>
          <p:nvPr>
            <p:ph type="sldNum" sz="quarter" idx="5"/>
          </p:nvPr>
        </p:nvSpPr>
        <p:spPr/>
        <p:txBody>
          <a:bodyPr/>
          <a:lstStyle/>
          <a:p>
            <a:fld id="{288A2881-2917-C347-89BF-44894426A860}" type="slidenum">
              <a:rPr lang="en-US" smtClean="0"/>
              <a:t>2</a:t>
            </a:fld>
            <a:endParaRPr lang="en-US"/>
          </a:p>
        </p:txBody>
      </p:sp>
    </p:spTree>
    <p:extLst>
      <p:ext uri="{BB962C8B-B14F-4D97-AF65-F5344CB8AC3E}">
        <p14:creationId xmlns:p14="http://schemas.microsoft.com/office/powerpoint/2010/main" val="3685727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CEB23-0ECA-0D8E-E626-B674B20C7A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6F8472-D4CB-4329-25AB-8951F800F4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5B8CB-E481-72CF-FB63-9A4309DD19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9994E85-6CA7-8574-8C3E-72F56AC73A60}"/>
              </a:ext>
            </a:extLst>
          </p:cNvPr>
          <p:cNvSpPr>
            <a:spLocks noGrp="1"/>
          </p:cNvSpPr>
          <p:nvPr>
            <p:ph type="sldNum" sz="quarter" idx="5"/>
          </p:nvPr>
        </p:nvSpPr>
        <p:spPr/>
        <p:txBody>
          <a:bodyPr/>
          <a:lstStyle/>
          <a:p>
            <a:fld id="{288A2881-2917-C347-89BF-44894426A860}" type="slidenum">
              <a:rPr lang="en-US" smtClean="0"/>
              <a:t>3</a:t>
            </a:fld>
            <a:endParaRPr lang="en-US"/>
          </a:p>
        </p:txBody>
      </p:sp>
    </p:spTree>
    <p:extLst>
      <p:ext uri="{BB962C8B-B14F-4D97-AF65-F5344CB8AC3E}">
        <p14:creationId xmlns:p14="http://schemas.microsoft.com/office/powerpoint/2010/main" val="2531151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F70D2-35B9-FDA1-2F29-6729BBC385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390A42-BC47-E0FE-F023-4B5BEF4D2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B80C53-2742-4B38-A501-4745238799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35171F-B42C-55CC-225A-03A26B8EC264}"/>
              </a:ext>
            </a:extLst>
          </p:cNvPr>
          <p:cNvSpPr>
            <a:spLocks noGrp="1"/>
          </p:cNvSpPr>
          <p:nvPr>
            <p:ph type="sldNum" sz="quarter" idx="5"/>
          </p:nvPr>
        </p:nvSpPr>
        <p:spPr/>
        <p:txBody>
          <a:bodyPr/>
          <a:lstStyle/>
          <a:p>
            <a:fld id="{288A2881-2917-C347-89BF-44894426A860}" type="slidenum">
              <a:rPr lang="en-US" smtClean="0"/>
              <a:t>4</a:t>
            </a:fld>
            <a:endParaRPr lang="en-US"/>
          </a:p>
        </p:txBody>
      </p:sp>
    </p:spTree>
    <p:extLst>
      <p:ext uri="{BB962C8B-B14F-4D97-AF65-F5344CB8AC3E}">
        <p14:creationId xmlns:p14="http://schemas.microsoft.com/office/powerpoint/2010/main" val="4290577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451D0-9D82-DC6D-2F07-194342FFF2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5E3FB9-5FD4-B93D-BE32-3DA3D84249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1F0A91-BD2B-7C62-AB0E-9E1F1EFB67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77A3668-A38A-6414-012D-D136B720D951}"/>
              </a:ext>
            </a:extLst>
          </p:cNvPr>
          <p:cNvSpPr>
            <a:spLocks noGrp="1"/>
          </p:cNvSpPr>
          <p:nvPr>
            <p:ph type="sldNum" sz="quarter" idx="5"/>
          </p:nvPr>
        </p:nvSpPr>
        <p:spPr/>
        <p:txBody>
          <a:bodyPr/>
          <a:lstStyle/>
          <a:p>
            <a:fld id="{288A2881-2917-C347-89BF-44894426A860}" type="slidenum">
              <a:rPr lang="en-US" smtClean="0"/>
              <a:t>5</a:t>
            </a:fld>
            <a:endParaRPr lang="en-US"/>
          </a:p>
        </p:txBody>
      </p:sp>
    </p:spTree>
    <p:extLst>
      <p:ext uri="{BB962C8B-B14F-4D97-AF65-F5344CB8AC3E}">
        <p14:creationId xmlns:p14="http://schemas.microsoft.com/office/powerpoint/2010/main" val="2152559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E0A7A-9C4F-9FFB-C051-4C86B14631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E9AAE5-EB94-DD52-66D9-E6BBA56E46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944506-5F57-97FA-700E-956116DF109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50A6241-0118-6F05-70C6-10F800BFF396}"/>
              </a:ext>
            </a:extLst>
          </p:cNvPr>
          <p:cNvSpPr>
            <a:spLocks noGrp="1"/>
          </p:cNvSpPr>
          <p:nvPr>
            <p:ph type="sldNum" sz="quarter" idx="5"/>
          </p:nvPr>
        </p:nvSpPr>
        <p:spPr/>
        <p:txBody>
          <a:bodyPr/>
          <a:lstStyle/>
          <a:p>
            <a:fld id="{288A2881-2917-C347-89BF-44894426A860}" type="slidenum">
              <a:rPr lang="en-US" smtClean="0"/>
              <a:t>6</a:t>
            </a:fld>
            <a:endParaRPr lang="en-US"/>
          </a:p>
        </p:txBody>
      </p:sp>
    </p:spTree>
    <p:extLst>
      <p:ext uri="{BB962C8B-B14F-4D97-AF65-F5344CB8AC3E}">
        <p14:creationId xmlns:p14="http://schemas.microsoft.com/office/powerpoint/2010/main" val="1662829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C6D12-57A3-EA9C-E9F4-CFE2CE8BC4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515E7D-261E-82F7-9038-299BB16B3B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10BF64-A789-D1E2-22A7-CC062D2926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0E0D54-183C-2C06-59C4-F9C7617541BA}"/>
              </a:ext>
            </a:extLst>
          </p:cNvPr>
          <p:cNvSpPr>
            <a:spLocks noGrp="1"/>
          </p:cNvSpPr>
          <p:nvPr>
            <p:ph type="sldNum" sz="quarter" idx="5"/>
          </p:nvPr>
        </p:nvSpPr>
        <p:spPr/>
        <p:txBody>
          <a:bodyPr/>
          <a:lstStyle/>
          <a:p>
            <a:fld id="{288A2881-2917-C347-89BF-44894426A860}" type="slidenum">
              <a:rPr lang="en-US" smtClean="0"/>
              <a:t>12</a:t>
            </a:fld>
            <a:endParaRPr lang="en-US"/>
          </a:p>
        </p:txBody>
      </p:sp>
    </p:spTree>
    <p:extLst>
      <p:ext uri="{BB962C8B-B14F-4D97-AF65-F5344CB8AC3E}">
        <p14:creationId xmlns:p14="http://schemas.microsoft.com/office/powerpoint/2010/main" val="2178599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0FD48-737B-0D9D-8428-3D2533E79A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106DC8-DD0A-C817-C3BF-BC6FAD05C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4A162B-E92D-401C-D5B7-BD050B5A3C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007762-D2B1-833F-E305-335FA4F1456D}"/>
              </a:ext>
            </a:extLst>
          </p:cNvPr>
          <p:cNvSpPr>
            <a:spLocks noGrp="1"/>
          </p:cNvSpPr>
          <p:nvPr>
            <p:ph type="sldNum" sz="quarter" idx="5"/>
          </p:nvPr>
        </p:nvSpPr>
        <p:spPr/>
        <p:txBody>
          <a:bodyPr/>
          <a:lstStyle/>
          <a:p>
            <a:fld id="{288A2881-2917-C347-89BF-44894426A860}" type="slidenum">
              <a:rPr lang="en-US" smtClean="0"/>
              <a:t>13</a:t>
            </a:fld>
            <a:endParaRPr lang="en-US"/>
          </a:p>
        </p:txBody>
      </p:sp>
    </p:spTree>
    <p:extLst>
      <p:ext uri="{BB962C8B-B14F-4D97-AF65-F5344CB8AC3E}">
        <p14:creationId xmlns:p14="http://schemas.microsoft.com/office/powerpoint/2010/main" val="2177939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3120E-26F5-ACE1-8BC1-E68908527F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35A35D-0276-79BB-5CB9-082A3FB2DC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698CDD-ABE5-0681-CEC5-785C09B538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375C041-E32A-489B-371C-F5B638A9F217}"/>
              </a:ext>
            </a:extLst>
          </p:cNvPr>
          <p:cNvSpPr>
            <a:spLocks noGrp="1"/>
          </p:cNvSpPr>
          <p:nvPr>
            <p:ph type="sldNum" sz="quarter" idx="5"/>
          </p:nvPr>
        </p:nvSpPr>
        <p:spPr/>
        <p:txBody>
          <a:bodyPr/>
          <a:lstStyle/>
          <a:p>
            <a:fld id="{288A2881-2917-C347-89BF-44894426A860}" type="slidenum">
              <a:rPr lang="en-US" smtClean="0"/>
              <a:t>14</a:t>
            </a:fld>
            <a:endParaRPr lang="en-US"/>
          </a:p>
        </p:txBody>
      </p:sp>
    </p:spTree>
    <p:extLst>
      <p:ext uri="{BB962C8B-B14F-4D97-AF65-F5344CB8AC3E}">
        <p14:creationId xmlns:p14="http://schemas.microsoft.com/office/powerpoint/2010/main" val="1276861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D8F24-AEDA-3911-AD30-5412BF449D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6E790C-52A0-D77F-F9A2-DB4A56AD5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0ED1E6-05EA-9BF9-DD12-1E3B14868A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BBC3EBD-B629-C303-A13D-2564DE77F741}"/>
              </a:ext>
            </a:extLst>
          </p:cNvPr>
          <p:cNvSpPr>
            <a:spLocks noGrp="1"/>
          </p:cNvSpPr>
          <p:nvPr>
            <p:ph type="sldNum" sz="quarter" idx="5"/>
          </p:nvPr>
        </p:nvSpPr>
        <p:spPr/>
        <p:txBody>
          <a:bodyPr/>
          <a:lstStyle/>
          <a:p>
            <a:fld id="{288A2881-2917-C347-89BF-44894426A860}" type="slidenum">
              <a:rPr lang="en-US" smtClean="0"/>
              <a:t>15</a:t>
            </a:fld>
            <a:endParaRPr lang="en-US"/>
          </a:p>
        </p:txBody>
      </p:sp>
    </p:spTree>
    <p:extLst>
      <p:ext uri="{BB962C8B-B14F-4D97-AF65-F5344CB8AC3E}">
        <p14:creationId xmlns:p14="http://schemas.microsoft.com/office/powerpoint/2010/main" val="1867992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6D28D-C726-EF8B-25D7-AD95DE0014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3D22A-1C60-A41B-0DDA-A42435C8DE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438833-5BA6-3F7B-87A0-23520B021E7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A64857-AD20-064C-0431-538128D3EE2B}"/>
              </a:ext>
            </a:extLst>
          </p:cNvPr>
          <p:cNvSpPr>
            <a:spLocks noGrp="1"/>
          </p:cNvSpPr>
          <p:nvPr>
            <p:ph type="sldNum" sz="quarter" idx="5"/>
          </p:nvPr>
        </p:nvSpPr>
        <p:spPr/>
        <p:txBody>
          <a:bodyPr/>
          <a:lstStyle/>
          <a:p>
            <a:fld id="{288A2881-2917-C347-89BF-44894426A860}" type="slidenum">
              <a:rPr lang="en-US" smtClean="0"/>
              <a:t>19</a:t>
            </a:fld>
            <a:endParaRPr lang="en-US"/>
          </a:p>
        </p:txBody>
      </p:sp>
    </p:spTree>
    <p:extLst>
      <p:ext uri="{BB962C8B-B14F-4D97-AF65-F5344CB8AC3E}">
        <p14:creationId xmlns:p14="http://schemas.microsoft.com/office/powerpoint/2010/main" val="3963655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83869-360A-3702-80A8-4F83164EA7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05F6A3-7D7E-F7D7-1EFB-D3DF3DAA53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AB3744-53A3-13D9-E145-ABCD302E84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435DDC-277F-568B-A13F-A6963A9263D3}"/>
              </a:ext>
            </a:extLst>
          </p:cNvPr>
          <p:cNvSpPr>
            <a:spLocks noGrp="1"/>
          </p:cNvSpPr>
          <p:nvPr>
            <p:ph type="sldNum" sz="quarter" idx="5"/>
          </p:nvPr>
        </p:nvSpPr>
        <p:spPr/>
        <p:txBody>
          <a:bodyPr/>
          <a:lstStyle/>
          <a:p>
            <a:fld id="{288A2881-2917-C347-89BF-44894426A860}" type="slidenum">
              <a:rPr lang="en-US" smtClean="0"/>
              <a:t>21</a:t>
            </a:fld>
            <a:endParaRPr lang="en-US"/>
          </a:p>
        </p:txBody>
      </p:sp>
    </p:spTree>
    <p:extLst>
      <p:ext uri="{BB962C8B-B14F-4D97-AF65-F5344CB8AC3E}">
        <p14:creationId xmlns:p14="http://schemas.microsoft.com/office/powerpoint/2010/main" val="1553977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F66A3-7C9B-3BF3-94AF-D2CAA6F9D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C3731-C1AE-0C91-C9FC-40C07A3EAD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62DAEC-7757-5584-84A2-89BB0B5E69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A0C560-F80A-979C-9F42-6CC5FA0A7630}"/>
              </a:ext>
            </a:extLst>
          </p:cNvPr>
          <p:cNvSpPr>
            <a:spLocks noGrp="1"/>
          </p:cNvSpPr>
          <p:nvPr>
            <p:ph type="sldNum" sz="quarter" idx="5"/>
          </p:nvPr>
        </p:nvSpPr>
        <p:spPr/>
        <p:txBody>
          <a:bodyPr/>
          <a:lstStyle/>
          <a:p>
            <a:fld id="{288A2881-2917-C347-89BF-44894426A860}" type="slidenum">
              <a:rPr lang="en-US" smtClean="0"/>
              <a:t>22</a:t>
            </a:fld>
            <a:endParaRPr lang="en-US"/>
          </a:p>
        </p:txBody>
      </p:sp>
    </p:spTree>
    <p:extLst>
      <p:ext uri="{BB962C8B-B14F-4D97-AF65-F5344CB8AC3E}">
        <p14:creationId xmlns:p14="http://schemas.microsoft.com/office/powerpoint/2010/main" val="535196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F22D0-74AA-8179-24FF-D40F81E45E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401426-2227-1536-DA14-3FDA776140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C35C8C-A6B6-B6D6-24FB-853C58C217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44E7322-A7D3-61E9-D3C0-E6D8944BC290}"/>
              </a:ext>
            </a:extLst>
          </p:cNvPr>
          <p:cNvSpPr>
            <a:spLocks noGrp="1"/>
          </p:cNvSpPr>
          <p:nvPr>
            <p:ph type="sldNum" sz="quarter" idx="5"/>
          </p:nvPr>
        </p:nvSpPr>
        <p:spPr/>
        <p:txBody>
          <a:bodyPr/>
          <a:lstStyle/>
          <a:p>
            <a:fld id="{288A2881-2917-C347-89BF-44894426A860}" type="slidenum">
              <a:rPr lang="en-US" smtClean="0"/>
              <a:t>23</a:t>
            </a:fld>
            <a:endParaRPr lang="en-US"/>
          </a:p>
        </p:txBody>
      </p:sp>
    </p:spTree>
    <p:extLst>
      <p:ext uri="{BB962C8B-B14F-4D97-AF65-F5344CB8AC3E}">
        <p14:creationId xmlns:p14="http://schemas.microsoft.com/office/powerpoint/2010/main" val="1609985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50CA1-AD6A-913B-637E-F1C94C3D18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FBB1B5-26AC-875F-9540-C19EE32626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A6D0F4-67E9-D7C3-80FC-B5306B5D5E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D86AAE-D46D-A210-307C-F1A860C1BAFC}"/>
              </a:ext>
            </a:extLst>
          </p:cNvPr>
          <p:cNvSpPr>
            <a:spLocks noGrp="1"/>
          </p:cNvSpPr>
          <p:nvPr>
            <p:ph type="sldNum" sz="quarter" idx="5"/>
          </p:nvPr>
        </p:nvSpPr>
        <p:spPr/>
        <p:txBody>
          <a:bodyPr/>
          <a:lstStyle/>
          <a:p>
            <a:fld id="{288A2881-2917-C347-89BF-44894426A860}" type="slidenum">
              <a:rPr lang="en-US" smtClean="0"/>
              <a:t>24</a:t>
            </a:fld>
            <a:endParaRPr lang="en-US"/>
          </a:p>
        </p:txBody>
      </p:sp>
    </p:spTree>
    <p:extLst>
      <p:ext uri="{BB962C8B-B14F-4D97-AF65-F5344CB8AC3E}">
        <p14:creationId xmlns:p14="http://schemas.microsoft.com/office/powerpoint/2010/main" val="1233056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FCAD9-15DB-B601-76E3-693E4FC0F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7700C1-3D26-6579-1C79-441B8284C2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4919CF-BACB-D30B-B9F8-2501E66FCD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F48E7D-AA53-4CD2-D2D6-E796FA38C9FD}"/>
              </a:ext>
            </a:extLst>
          </p:cNvPr>
          <p:cNvSpPr>
            <a:spLocks noGrp="1"/>
          </p:cNvSpPr>
          <p:nvPr>
            <p:ph type="sldNum" sz="quarter" idx="5"/>
          </p:nvPr>
        </p:nvSpPr>
        <p:spPr/>
        <p:txBody>
          <a:bodyPr/>
          <a:lstStyle/>
          <a:p>
            <a:fld id="{288A2881-2917-C347-89BF-44894426A860}" type="slidenum">
              <a:rPr lang="en-US" smtClean="0"/>
              <a:t>25</a:t>
            </a:fld>
            <a:endParaRPr lang="en-US"/>
          </a:p>
        </p:txBody>
      </p:sp>
    </p:spTree>
    <p:extLst>
      <p:ext uri="{BB962C8B-B14F-4D97-AF65-F5344CB8AC3E}">
        <p14:creationId xmlns:p14="http://schemas.microsoft.com/office/powerpoint/2010/main" val="3200968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8A2881-2917-C347-89BF-44894426A860}" type="slidenum">
              <a:rPr lang="en-US" smtClean="0"/>
              <a:t>26</a:t>
            </a:fld>
            <a:endParaRPr lang="en-US"/>
          </a:p>
        </p:txBody>
      </p:sp>
    </p:spTree>
    <p:extLst>
      <p:ext uri="{BB962C8B-B14F-4D97-AF65-F5344CB8AC3E}">
        <p14:creationId xmlns:p14="http://schemas.microsoft.com/office/powerpoint/2010/main" val="431151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C2739-A6A8-1DDC-29E0-F5F68952A1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29BEF5-9518-246D-D88E-DF8926751B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87B1EA2-348C-0756-CF36-AB6162B9065F}"/>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5" name="Footer Placeholder 4">
            <a:extLst>
              <a:ext uri="{FF2B5EF4-FFF2-40B4-BE49-F238E27FC236}">
                <a16:creationId xmlns:a16="http://schemas.microsoft.com/office/drawing/2014/main" id="{9C43BEEA-742A-34A4-F233-6764043EE5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216B72-632A-0277-61D9-2A344A7FDA2A}"/>
              </a:ext>
            </a:extLst>
          </p:cNvPr>
          <p:cNvSpPr>
            <a:spLocks noGrp="1"/>
          </p:cNvSpPr>
          <p:nvPr>
            <p:ph type="sldNum" sz="quarter" idx="12"/>
          </p:nvPr>
        </p:nvSpPr>
        <p:spPr/>
        <p:txBody>
          <a:bodyPr/>
          <a:lstStyle/>
          <a:p>
            <a:fld id="{D72EB321-6F9E-D64F-AD37-184F77A771A2}" type="slidenum">
              <a:rPr lang="en-US" smtClean="0"/>
              <a:t>‹#›</a:t>
            </a:fld>
            <a:endParaRPr lang="en-US"/>
          </a:p>
        </p:txBody>
      </p:sp>
    </p:spTree>
    <p:extLst>
      <p:ext uri="{BB962C8B-B14F-4D97-AF65-F5344CB8AC3E}">
        <p14:creationId xmlns:p14="http://schemas.microsoft.com/office/powerpoint/2010/main" val="1647990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1D1FC-BCAF-7E9F-5B45-1A67A54C8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6A65C9-5A63-EA85-CA90-65049F7136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E433FC-788B-6AB9-8FE9-8FCE1416E3B6}"/>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5" name="Footer Placeholder 4">
            <a:extLst>
              <a:ext uri="{FF2B5EF4-FFF2-40B4-BE49-F238E27FC236}">
                <a16:creationId xmlns:a16="http://schemas.microsoft.com/office/drawing/2014/main" id="{774C028A-D255-3FF7-790A-8D7F85C81A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7C8479-5C04-13B0-5E8F-BCEB144016C3}"/>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7" name="Picture 6">
            <a:extLst>
              <a:ext uri="{FF2B5EF4-FFF2-40B4-BE49-F238E27FC236}">
                <a16:creationId xmlns:a16="http://schemas.microsoft.com/office/drawing/2014/main" id="{6FB3888F-6189-8671-9A98-57A985A53F8D}"/>
              </a:ext>
            </a:extLst>
          </p:cNvPr>
          <p:cNvPicPr>
            <a:picLocks noChangeAspect="1"/>
          </p:cNvPicPr>
          <p:nvPr userDrawn="1"/>
        </p:nvPicPr>
        <p:blipFill>
          <a:blip r:embed="rId2"/>
          <a:srcRect t="92037"/>
          <a:stretch>
            <a:fillRect/>
          </a:stretch>
        </p:blipFill>
        <p:spPr>
          <a:xfrm>
            <a:off x="0" y="6311900"/>
            <a:ext cx="12192000" cy="546100"/>
          </a:xfrm>
          <a:prstGeom prst="rect">
            <a:avLst/>
          </a:prstGeom>
        </p:spPr>
      </p:pic>
      <p:pic>
        <p:nvPicPr>
          <p:cNvPr id="8" name="Picture 7">
            <a:extLst>
              <a:ext uri="{FF2B5EF4-FFF2-40B4-BE49-F238E27FC236}">
                <a16:creationId xmlns:a16="http://schemas.microsoft.com/office/drawing/2014/main" id="{72701D70-40B2-9704-512F-BA238D55B032}"/>
              </a:ext>
            </a:extLst>
          </p:cNvPr>
          <p:cNvPicPr>
            <a:picLocks noChangeAspect="1"/>
          </p:cNvPicPr>
          <p:nvPr userDrawn="1"/>
        </p:nvPicPr>
        <p:blipFill>
          <a:blip r:embed="rId3"/>
          <a:stretch>
            <a:fillRect/>
          </a:stretch>
        </p:blipFill>
        <p:spPr>
          <a:xfrm>
            <a:off x="9377082" y="5639828"/>
            <a:ext cx="2334526" cy="554535"/>
          </a:xfrm>
          <a:prstGeom prst="rect">
            <a:avLst/>
          </a:prstGeom>
        </p:spPr>
      </p:pic>
    </p:spTree>
    <p:extLst>
      <p:ext uri="{BB962C8B-B14F-4D97-AF65-F5344CB8AC3E}">
        <p14:creationId xmlns:p14="http://schemas.microsoft.com/office/powerpoint/2010/main" val="2147543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D81DF-6C32-8049-2AEA-369493BF20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337701-FD04-EB09-28BD-C49725FD0E0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186A97-C6F2-35A5-44EA-2049CD166A98}"/>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5" name="Footer Placeholder 4">
            <a:extLst>
              <a:ext uri="{FF2B5EF4-FFF2-40B4-BE49-F238E27FC236}">
                <a16:creationId xmlns:a16="http://schemas.microsoft.com/office/drawing/2014/main" id="{30A3A149-500D-CC78-2E74-16458EDE50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1A444D-67F5-A0DB-77DE-E7E15B2BBB76}"/>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7" name="Picture 6">
            <a:extLst>
              <a:ext uri="{FF2B5EF4-FFF2-40B4-BE49-F238E27FC236}">
                <a16:creationId xmlns:a16="http://schemas.microsoft.com/office/drawing/2014/main" id="{D9201D18-24B9-5E71-ACD9-449EF42077B2}"/>
              </a:ext>
            </a:extLst>
          </p:cNvPr>
          <p:cNvPicPr>
            <a:picLocks noChangeAspect="1"/>
          </p:cNvPicPr>
          <p:nvPr userDrawn="1"/>
        </p:nvPicPr>
        <p:blipFill>
          <a:blip r:embed="rId2"/>
          <a:srcRect t="92037"/>
          <a:stretch>
            <a:fillRect/>
          </a:stretch>
        </p:blipFill>
        <p:spPr>
          <a:xfrm>
            <a:off x="0" y="6311900"/>
            <a:ext cx="12192000" cy="546100"/>
          </a:xfrm>
          <a:prstGeom prst="rect">
            <a:avLst/>
          </a:prstGeom>
        </p:spPr>
      </p:pic>
      <p:pic>
        <p:nvPicPr>
          <p:cNvPr id="8" name="Picture 7">
            <a:extLst>
              <a:ext uri="{FF2B5EF4-FFF2-40B4-BE49-F238E27FC236}">
                <a16:creationId xmlns:a16="http://schemas.microsoft.com/office/drawing/2014/main" id="{83883C4C-FA14-EBA7-D8A0-9972609C92B7}"/>
              </a:ext>
            </a:extLst>
          </p:cNvPr>
          <p:cNvPicPr>
            <a:picLocks noChangeAspect="1"/>
          </p:cNvPicPr>
          <p:nvPr userDrawn="1"/>
        </p:nvPicPr>
        <p:blipFill>
          <a:blip r:embed="rId3"/>
          <a:stretch>
            <a:fillRect/>
          </a:stretch>
        </p:blipFill>
        <p:spPr>
          <a:xfrm>
            <a:off x="9377082" y="5639828"/>
            <a:ext cx="2334526" cy="554535"/>
          </a:xfrm>
          <a:prstGeom prst="rect">
            <a:avLst/>
          </a:prstGeom>
        </p:spPr>
      </p:pic>
    </p:spTree>
    <p:extLst>
      <p:ext uri="{BB962C8B-B14F-4D97-AF65-F5344CB8AC3E}">
        <p14:creationId xmlns:p14="http://schemas.microsoft.com/office/powerpoint/2010/main" val="69249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CD97B-5422-8773-3516-6D1F446AFC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FDCACE-EBC9-C2B4-0EBE-B3A8FFD7B5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DBEE77-45E3-F76D-71E5-58D59AE876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6331A1-0814-E1A4-A781-18A4C60519A9}"/>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6" name="Footer Placeholder 5">
            <a:extLst>
              <a:ext uri="{FF2B5EF4-FFF2-40B4-BE49-F238E27FC236}">
                <a16:creationId xmlns:a16="http://schemas.microsoft.com/office/drawing/2014/main" id="{09810C96-42BD-4EC1-D6C2-D86132C49F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E6F6C3-D015-ABE0-CD14-AB5B9B1511AF}"/>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8" name="Picture 7">
            <a:extLst>
              <a:ext uri="{FF2B5EF4-FFF2-40B4-BE49-F238E27FC236}">
                <a16:creationId xmlns:a16="http://schemas.microsoft.com/office/drawing/2014/main" id="{3DEF83A4-704A-F971-D83E-DDADF2912549}"/>
              </a:ext>
            </a:extLst>
          </p:cNvPr>
          <p:cNvPicPr>
            <a:picLocks noChangeAspect="1"/>
          </p:cNvPicPr>
          <p:nvPr userDrawn="1"/>
        </p:nvPicPr>
        <p:blipFill>
          <a:blip r:embed="rId2"/>
          <a:srcRect t="92037"/>
          <a:stretch>
            <a:fillRect/>
          </a:stretch>
        </p:blipFill>
        <p:spPr>
          <a:xfrm>
            <a:off x="0" y="6311900"/>
            <a:ext cx="12192000" cy="546100"/>
          </a:xfrm>
          <a:prstGeom prst="rect">
            <a:avLst/>
          </a:prstGeom>
        </p:spPr>
      </p:pic>
      <p:pic>
        <p:nvPicPr>
          <p:cNvPr id="9" name="Picture 8">
            <a:extLst>
              <a:ext uri="{FF2B5EF4-FFF2-40B4-BE49-F238E27FC236}">
                <a16:creationId xmlns:a16="http://schemas.microsoft.com/office/drawing/2014/main" id="{A158CA20-2997-356A-6F12-2BDE8F1474D1}"/>
              </a:ext>
            </a:extLst>
          </p:cNvPr>
          <p:cNvPicPr>
            <a:picLocks noChangeAspect="1"/>
          </p:cNvPicPr>
          <p:nvPr userDrawn="1"/>
        </p:nvPicPr>
        <p:blipFill>
          <a:blip r:embed="rId3"/>
          <a:stretch>
            <a:fillRect/>
          </a:stretch>
        </p:blipFill>
        <p:spPr>
          <a:xfrm>
            <a:off x="9377082" y="5639828"/>
            <a:ext cx="2334526" cy="554535"/>
          </a:xfrm>
          <a:prstGeom prst="rect">
            <a:avLst/>
          </a:prstGeom>
        </p:spPr>
      </p:pic>
    </p:spTree>
    <p:extLst>
      <p:ext uri="{BB962C8B-B14F-4D97-AF65-F5344CB8AC3E}">
        <p14:creationId xmlns:p14="http://schemas.microsoft.com/office/powerpoint/2010/main" val="3595663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33C27-D418-1783-E380-423DD2D892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3A5FFA-2EF2-E7D7-0293-0A3256EC60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660E03-4BAB-C3DC-B4BD-7E427707E4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B4EAC8-8DC0-2463-B28F-98F6ACFE85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F9E993-13C3-0F6F-0431-326C831572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E8B18E-9F12-08C8-C3E2-D6275AF70C9C}"/>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8" name="Footer Placeholder 7">
            <a:extLst>
              <a:ext uri="{FF2B5EF4-FFF2-40B4-BE49-F238E27FC236}">
                <a16:creationId xmlns:a16="http://schemas.microsoft.com/office/drawing/2014/main" id="{EA11C2BC-7F79-0BE9-4678-298317B6CD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C28730-6823-2EA7-0460-1FA3DF7D49F8}"/>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10" name="Picture 9">
            <a:extLst>
              <a:ext uri="{FF2B5EF4-FFF2-40B4-BE49-F238E27FC236}">
                <a16:creationId xmlns:a16="http://schemas.microsoft.com/office/drawing/2014/main" id="{72EEA51E-AC57-E40C-74E4-6AA24D4D5A3C}"/>
              </a:ext>
            </a:extLst>
          </p:cNvPr>
          <p:cNvPicPr>
            <a:picLocks noChangeAspect="1"/>
          </p:cNvPicPr>
          <p:nvPr userDrawn="1"/>
        </p:nvPicPr>
        <p:blipFill>
          <a:blip r:embed="rId2"/>
          <a:srcRect t="92037"/>
          <a:stretch>
            <a:fillRect/>
          </a:stretch>
        </p:blipFill>
        <p:spPr>
          <a:xfrm>
            <a:off x="0" y="6311900"/>
            <a:ext cx="12192000" cy="546100"/>
          </a:xfrm>
          <a:prstGeom prst="rect">
            <a:avLst/>
          </a:prstGeom>
        </p:spPr>
      </p:pic>
      <p:pic>
        <p:nvPicPr>
          <p:cNvPr id="11" name="Picture 10">
            <a:extLst>
              <a:ext uri="{FF2B5EF4-FFF2-40B4-BE49-F238E27FC236}">
                <a16:creationId xmlns:a16="http://schemas.microsoft.com/office/drawing/2014/main" id="{9C2418B6-C183-8391-9B9A-0835E47973C1}"/>
              </a:ext>
            </a:extLst>
          </p:cNvPr>
          <p:cNvPicPr>
            <a:picLocks noChangeAspect="1"/>
          </p:cNvPicPr>
          <p:nvPr userDrawn="1"/>
        </p:nvPicPr>
        <p:blipFill>
          <a:blip r:embed="rId3"/>
          <a:stretch>
            <a:fillRect/>
          </a:stretch>
        </p:blipFill>
        <p:spPr>
          <a:xfrm>
            <a:off x="9377082" y="5639828"/>
            <a:ext cx="2334526" cy="554535"/>
          </a:xfrm>
          <a:prstGeom prst="rect">
            <a:avLst/>
          </a:prstGeom>
        </p:spPr>
      </p:pic>
    </p:spTree>
    <p:extLst>
      <p:ext uri="{BB962C8B-B14F-4D97-AF65-F5344CB8AC3E}">
        <p14:creationId xmlns:p14="http://schemas.microsoft.com/office/powerpoint/2010/main" val="4101951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ED7BAFA-7D26-3EAA-BEF5-0A9145382607}"/>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4" name="Footer Placeholder 3">
            <a:extLst>
              <a:ext uri="{FF2B5EF4-FFF2-40B4-BE49-F238E27FC236}">
                <a16:creationId xmlns:a16="http://schemas.microsoft.com/office/drawing/2014/main" id="{132901D7-0131-766C-BE87-7784DE7A4D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E710CB-6C74-2163-09FF-17C4895FC870}"/>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7" name="Picture 6">
            <a:extLst>
              <a:ext uri="{FF2B5EF4-FFF2-40B4-BE49-F238E27FC236}">
                <a16:creationId xmlns:a16="http://schemas.microsoft.com/office/drawing/2014/main" id="{F188621C-2B7A-7B51-5807-B1819787B460}"/>
              </a:ext>
            </a:extLst>
          </p:cNvPr>
          <p:cNvPicPr>
            <a:picLocks noChangeAspect="1"/>
          </p:cNvPicPr>
          <p:nvPr userDrawn="1"/>
        </p:nvPicPr>
        <p:blipFill>
          <a:blip r:embed="rId2"/>
          <a:stretch>
            <a:fillRect/>
          </a:stretch>
        </p:blipFill>
        <p:spPr>
          <a:xfrm>
            <a:off x="9377082" y="6088047"/>
            <a:ext cx="2334526" cy="554535"/>
          </a:xfrm>
          <a:prstGeom prst="rect">
            <a:avLst/>
          </a:prstGeom>
        </p:spPr>
      </p:pic>
      <p:pic>
        <p:nvPicPr>
          <p:cNvPr id="9" name="Picture 8">
            <a:extLst>
              <a:ext uri="{FF2B5EF4-FFF2-40B4-BE49-F238E27FC236}">
                <a16:creationId xmlns:a16="http://schemas.microsoft.com/office/drawing/2014/main" id="{9B57F600-41B6-0B29-CF0B-FBDF1A4B1EAE}"/>
              </a:ext>
            </a:extLst>
          </p:cNvPr>
          <p:cNvPicPr>
            <a:picLocks noChangeAspect="1"/>
          </p:cNvPicPr>
          <p:nvPr userDrawn="1"/>
        </p:nvPicPr>
        <p:blipFill>
          <a:blip r:embed="rId3"/>
          <a:stretch>
            <a:fillRect/>
          </a:stretch>
        </p:blipFill>
        <p:spPr>
          <a:xfrm>
            <a:off x="-9694" y="2019300"/>
            <a:ext cx="12201694" cy="2821641"/>
          </a:xfrm>
          <a:prstGeom prst="rect">
            <a:avLst/>
          </a:prstGeom>
        </p:spPr>
      </p:pic>
      <p:sp>
        <p:nvSpPr>
          <p:cNvPr id="2" name="Title 1">
            <a:extLst>
              <a:ext uri="{FF2B5EF4-FFF2-40B4-BE49-F238E27FC236}">
                <a16:creationId xmlns:a16="http://schemas.microsoft.com/office/drawing/2014/main" id="{C2495A6C-52E0-E2A7-0996-F1383FB00E76}"/>
              </a:ext>
            </a:extLst>
          </p:cNvPr>
          <p:cNvSpPr>
            <a:spLocks noGrp="1"/>
          </p:cNvSpPr>
          <p:nvPr>
            <p:ph type="title"/>
          </p:nvPr>
        </p:nvSpPr>
        <p:spPr>
          <a:xfrm>
            <a:off x="838200" y="2766218"/>
            <a:ext cx="10515600" cy="1325563"/>
          </a:xfrm>
        </p:spPr>
        <p:txBody>
          <a:bodyPr/>
          <a:lstStyle>
            <a:lvl1pPr>
              <a:defRPr sz="5000">
                <a:solidFill>
                  <a:schemeClr val="bg1"/>
                </a:solidFill>
              </a:defRPr>
            </a:lvl1pPr>
          </a:lstStyle>
          <a:p>
            <a:r>
              <a:rPr lang="en-US"/>
              <a:t>Click to edit Master title style</a:t>
            </a:r>
          </a:p>
        </p:txBody>
      </p:sp>
    </p:spTree>
    <p:extLst>
      <p:ext uri="{BB962C8B-B14F-4D97-AF65-F5344CB8AC3E}">
        <p14:creationId xmlns:p14="http://schemas.microsoft.com/office/powerpoint/2010/main" val="640343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B98B89-C7AF-53CD-E7D3-205CE15F3BAE}"/>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3" name="Footer Placeholder 2">
            <a:extLst>
              <a:ext uri="{FF2B5EF4-FFF2-40B4-BE49-F238E27FC236}">
                <a16:creationId xmlns:a16="http://schemas.microsoft.com/office/drawing/2014/main" id="{87760A9B-0E3A-7E05-5E8C-55C77AC423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28C61C8-B295-143F-5431-19B2C6BE0BBE}"/>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5" name="Picture 4">
            <a:extLst>
              <a:ext uri="{FF2B5EF4-FFF2-40B4-BE49-F238E27FC236}">
                <a16:creationId xmlns:a16="http://schemas.microsoft.com/office/drawing/2014/main" id="{EFA96F0F-0AB5-1622-80E0-9681A5865E21}"/>
              </a:ext>
            </a:extLst>
          </p:cNvPr>
          <p:cNvPicPr>
            <a:picLocks noChangeAspect="1"/>
          </p:cNvPicPr>
          <p:nvPr userDrawn="1"/>
        </p:nvPicPr>
        <p:blipFill>
          <a:blip r:embed="rId2"/>
          <a:srcRect t="92037"/>
          <a:stretch>
            <a:fillRect/>
          </a:stretch>
        </p:blipFill>
        <p:spPr>
          <a:xfrm>
            <a:off x="0" y="6311900"/>
            <a:ext cx="12192000" cy="546100"/>
          </a:xfrm>
          <a:prstGeom prst="rect">
            <a:avLst/>
          </a:prstGeom>
        </p:spPr>
      </p:pic>
      <p:pic>
        <p:nvPicPr>
          <p:cNvPr id="6" name="Picture 5">
            <a:extLst>
              <a:ext uri="{FF2B5EF4-FFF2-40B4-BE49-F238E27FC236}">
                <a16:creationId xmlns:a16="http://schemas.microsoft.com/office/drawing/2014/main" id="{82FDEF08-3E0C-2E1D-1AE8-28A0592AD18A}"/>
              </a:ext>
            </a:extLst>
          </p:cNvPr>
          <p:cNvPicPr>
            <a:picLocks noChangeAspect="1"/>
          </p:cNvPicPr>
          <p:nvPr userDrawn="1"/>
        </p:nvPicPr>
        <p:blipFill>
          <a:blip r:embed="rId3"/>
          <a:stretch>
            <a:fillRect/>
          </a:stretch>
        </p:blipFill>
        <p:spPr>
          <a:xfrm>
            <a:off x="9377082" y="5639828"/>
            <a:ext cx="2334526" cy="554535"/>
          </a:xfrm>
          <a:prstGeom prst="rect">
            <a:avLst/>
          </a:prstGeom>
        </p:spPr>
      </p:pic>
    </p:spTree>
    <p:extLst>
      <p:ext uri="{BB962C8B-B14F-4D97-AF65-F5344CB8AC3E}">
        <p14:creationId xmlns:p14="http://schemas.microsoft.com/office/powerpoint/2010/main" val="444095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F5F0C-1B8F-B6B2-BEBF-1E9992325C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5BE244-651C-CEF6-6CB4-746ABD9DC3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F3E17F-FDF8-89F0-7892-35E17BBE0E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40094F-C620-9ACC-4972-E87DF6B925D3}"/>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6" name="Footer Placeholder 5">
            <a:extLst>
              <a:ext uri="{FF2B5EF4-FFF2-40B4-BE49-F238E27FC236}">
                <a16:creationId xmlns:a16="http://schemas.microsoft.com/office/drawing/2014/main" id="{6F6F6A08-1A28-081C-4550-3DE760CF7C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2847B8-D318-D9AD-1A82-522B53404E0A}"/>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8" name="Picture 7">
            <a:extLst>
              <a:ext uri="{FF2B5EF4-FFF2-40B4-BE49-F238E27FC236}">
                <a16:creationId xmlns:a16="http://schemas.microsoft.com/office/drawing/2014/main" id="{D676F93B-1C8A-DCDE-CAC8-9F0AA8D925F6}"/>
              </a:ext>
            </a:extLst>
          </p:cNvPr>
          <p:cNvPicPr>
            <a:picLocks noChangeAspect="1"/>
          </p:cNvPicPr>
          <p:nvPr userDrawn="1"/>
        </p:nvPicPr>
        <p:blipFill>
          <a:blip r:embed="rId2"/>
          <a:srcRect t="92037"/>
          <a:stretch>
            <a:fillRect/>
          </a:stretch>
        </p:blipFill>
        <p:spPr>
          <a:xfrm>
            <a:off x="0" y="6311900"/>
            <a:ext cx="12192000" cy="546100"/>
          </a:xfrm>
          <a:prstGeom prst="rect">
            <a:avLst/>
          </a:prstGeom>
        </p:spPr>
      </p:pic>
      <p:pic>
        <p:nvPicPr>
          <p:cNvPr id="9" name="Picture 8">
            <a:extLst>
              <a:ext uri="{FF2B5EF4-FFF2-40B4-BE49-F238E27FC236}">
                <a16:creationId xmlns:a16="http://schemas.microsoft.com/office/drawing/2014/main" id="{EABE76B1-7D30-626A-5556-10EF0CA23944}"/>
              </a:ext>
            </a:extLst>
          </p:cNvPr>
          <p:cNvPicPr>
            <a:picLocks noChangeAspect="1"/>
          </p:cNvPicPr>
          <p:nvPr userDrawn="1"/>
        </p:nvPicPr>
        <p:blipFill>
          <a:blip r:embed="rId3"/>
          <a:stretch>
            <a:fillRect/>
          </a:stretch>
        </p:blipFill>
        <p:spPr>
          <a:xfrm>
            <a:off x="9377082" y="5639828"/>
            <a:ext cx="2334526" cy="554535"/>
          </a:xfrm>
          <a:prstGeom prst="rect">
            <a:avLst/>
          </a:prstGeom>
        </p:spPr>
      </p:pic>
    </p:spTree>
    <p:extLst>
      <p:ext uri="{BB962C8B-B14F-4D97-AF65-F5344CB8AC3E}">
        <p14:creationId xmlns:p14="http://schemas.microsoft.com/office/powerpoint/2010/main" val="4073185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765EC-9C41-9728-2AFB-A0341ED5AD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DDC1BA-73FE-4B1E-25D9-BA1DCEC62B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1267F7-03B3-6AD8-A0F4-7A304ADE6E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0E2AD-768A-681A-16EE-50DA427221DB}"/>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6" name="Footer Placeholder 5">
            <a:extLst>
              <a:ext uri="{FF2B5EF4-FFF2-40B4-BE49-F238E27FC236}">
                <a16:creationId xmlns:a16="http://schemas.microsoft.com/office/drawing/2014/main" id="{16313C9A-07BD-EE5E-899B-19B2094EEA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9BDEFB-1593-A944-B7B9-C27C2D6DA004}"/>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8" name="Picture 7">
            <a:extLst>
              <a:ext uri="{FF2B5EF4-FFF2-40B4-BE49-F238E27FC236}">
                <a16:creationId xmlns:a16="http://schemas.microsoft.com/office/drawing/2014/main" id="{4C1C14F0-21EE-59CC-4565-EC8333737CF8}"/>
              </a:ext>
            </a:extLst>
          </p:cNvPr>
          <p:cNvPicPr>
            <a:picLocks noChangeAspect="1"/>
          </p:cNvPicPr>
          <p:nvPr userDrawn="1"/>
        </p:nvPicPr>
        <p:blipFill>
          <a:blip r:embed="rId2"/>
          <a:srcRect t="92037"/>
          <a:stretch>
            <a:fillRect/>
          </a:stretch>
        </p:blipFill>
        <p:spPr>
          <a:xfrm>
            <a:off x="0" y="6311900"/>
            <a:ext cx="12192000" cy="546100"/>
          </a:xfrm>
          <a:prstGeom prst="rect">
            <a:avLst/>
          </a:prstGeom>
        </p:spPr>
      </p:pic>
      <p:pic>
        <p:nvPicPr>
          <p:cNvPr id="9" name="Picture 8">
            <a:extLst>
              <a:ext uri="{FF2B5EF4-FFF2-40B4-BE49-F238E27FC236}">
                <a16:creationId xmlns:a16="http://schemas.microsoft.com/office/drawing/2014/main" id="{BC78E932-9AB1-FF26-9C24-22BE861A17F6}"/>
              </a:ext>
            </a:extLst>
          </p:cNvPr>
          <p:cNvPicPr>
            <a:picLocks noChangeAspect="1"/>
          </p:cNvPicPr>
          <p:nvPr userDrawn="1"/>
        </p:nvPicPr>
        <p:blipFill>
          <a:blip r:embed="rId3"/>
          <a:stretch>
            <a:fillRect/>
          </a:stretch>
        </p:blipFill>
        <p:spPr>
          <a:xfrm>
            <a:off x="9377082" y="5639828"/>
            <a:ext cx="2334526" cy="554535"/>
          </a:xfrm>
          <a:prstGeom prst="rect">
            <a:avLst/>
          </a:prstGeom>
        </p:spPr>
      </p:pic>
    </p:spTree>
    <p:extLst>
      <p:ext uri="{BB962C8B-B14F-4D97-AF65-F5344CB8AC3E}">
        <p14:creationId xmlns:p14="http://schemas.microsoft.com/office/powerpoint/2010/main" val="2518902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C4CA5-20F1-3CE2-38EF-13D78A1758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E86A32B-5812-03D7-D8B3-C7FBA7C58B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81F432-9399-C7DB-1AF4-80B2DF5CD8C9}"/>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5" name="Footer Placeholder 4">
            <a:extLst>
              <a:ext uri="{FF2B5EF4-FFF2-40B4-BE49-F238E27FC236}">
                <a16:creationId xmlns:a16="http://schemas.microsoft.com/office/drawing/2014/main" id="{08F96C20-83BF-B562-D0A0-C1C9FAE608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266712-7A61-7117-68C1-A850674D79A2}"/>
              </a:ext>
            </a:extLst>
          </p:cNvPr>
          <p:cNvSpPr>
            <a:spLocks noGrp="1"/>
          </p:cNvSpPr>
          <p:nvPr>
            <p:ph type="sldNum" sz="quarter" idx="12"/>
          </p:nvPr>
        </p:nvSpPr>
        <p:spPr/>
        <p:txBody>
          <a:bodyPr/>
          <a:lstStyle/>
          <a:p>
            <a:fld id="{D72EB321-6F9E-D64F-AD37-184F77A771A2}" type="slidenum">
              <a:rPr lang="en-US" smtClean="0"/>
              <a:t>‹#›</a:t>
            </a:fld>
            <a:endParaRPr lang="en-US"/>
          </a:p>
        </p:txBody>
      </p:sp>
    </p:spTree>
    <p:extLst>
      <p:ext uri="{BB962C8B-B14F-4D97-AF65-F5344CB8AC3E}">
        <p14:creationId xmlns:p14="http://schemas.microsoft.com/office/powerpoint/2010/main" val="2668805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E30E84-DA60-D8CE-C4A0-5883D81017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C70076-01B7-B321-0200-55BF9FB183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F5C92C-1D89-0C4B-0C9F-A9BE6F103B84}"/>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5" name="Footer Placeholder 4">
            <a:extLst>
              <a:ext uri="{FF2B5EF4-FFF2-40B4-BE49-F238E27FC236}">
                <a16:creationId xmlns:a16="http://schemas.microsoft.com/office/drawing/2014/main" id="{0BA35959-E98D-A7A0-CBC6-93BBDA34E4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982B46-1BF6-B546-F680-E54B12C443D5}"/>
              </a:ext>
            </a:extLst>
          </p:cNvPr>
          <p:cNvSpPr>
            <a:spLocks noGrp="1"/>
          </p:cNvSpPr>
          <p:nvPr>
            <p:ph type="sldNum" sz="quarter" idx="12"/>
          </p:nvPr>
        </p:nvSpPr>
        <p:spPr/>
        <p:txBody>
          <a:bodyPr/>
          <a:lstStyle/>
          <a:p>
            <a:fld id="{D72EB321-6F9E-D64F-AD37-184F77A771A2}" type="slidenum">
              <a:rPr lang="en-US" smtClean="0"/>
              <a:t>‹#›</a:t>
            </a:fld>
            <a:endParaRPr lang="en-US"/>
          </a:p>
        </p:txBody>
      </p:sp>
    </p:spTree>
    <p:extLst>
      <p:ext uri="{BB962C8B-B14F-4D97-AF65-F5344CB8AC3E}">
        <p14:creationId xmlns:p14="http://schemas.microsoft.com/office/powerpoint/2010/main" val="138250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B09047-0AD7-A245-2372-F9FD0D960A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522032A-9A3C-0D4C-80FE-891B6C4164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1881D1-7171-91FA-4798-19E52A3E64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DF80FC-0A08-AA4B-9D9C-C99FC1C2D9D6}" type="datetimeFigureOut">
              <a:rPr lang="en-US" smtClean="0"/>
              <a:t>10/20/26</a:t>
            </a:fld>
            <a:endParaRPr lang="en-US"/>
          </a:p>
        </p:txBody>
      </p:sp>
      <p:sp>
        <p:nvSpPr>
          <p:cNvPr id="5" name="Footer Placeholder 4">
            <a:extLst>
              <a:ext uri="{FF2B5EF4-FFF2-40B4-BE49-F238E27FC236}">
                <a16:creationId xmlns:a16="http://schemas.microsoft.com/office/drawing/2014/main" id="{3B463E54-D4FA-212C-BEA7-2FB19EBF85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AC51B39-5633-2C8E-19A4-5F548DD9C6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2EB321-6F9E-D64F-AD37-184F77A771A2}" type="slidenum">
              <a:rPr lang="en-US" smtClean="0"/>
              <a:t>‹#›</a:t>
            </a:fld>
            <a:endParaRPr lang="en-US"/>
          </a:p>
        </p:txBody>
      </p:sp>
    </p:spTree>
    <p:extLst>
      <p:ext uri="{BB962C8B-B14F-4D97-AF65-F5344CB8AC3E}">
        <p14:creationId xmlns:p14="http://schemas.microsoft.com/office/powerpoint/2010/main" val="1145881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2" Type="http://schemas.openxmlformats.org/officeDocument/2006/relationships/hyperlink" Target="https://epm.azahcccs.gov/EligibilityPolicyManual/index.html#t=Introduction%2FHome.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chat.healthearizonaplus.gov/"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chat.healthearizonaplus.gov/"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azgeo.maps.arcgis.com/apps/instant/nearby/index.html?appid=accbf20ab85a42f194dbd279130fc563"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keepmyahcccs.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25.xml.rels><?xml version="1.0" encoding="UTF-8" standalone="yes"?>
<Relationships xmlns="http://schemas.openxmlformats.org/package/2006/relationships"><Relationship Id="rId3" Type="http://schemas.openxmlformats.org/officeDocument/2006/relationships/hyperlink" Target="https://keepmyahcccs.com/es/partner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2132CD7-7663-D3B0-D58D-22242A76158E}"/>
              </a:ext>
            </a:extLst>
          </p:cNvPr>
          <p:cNvPicPr>
            <a:picLocks noChangeAspect="1"/>
          </p:cNvPicPr>
          <p:nvPr/>
        </p:nvPicPr>
        <p:blipFill>
          <a:blip r:embed="rId3"/>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BE961DC4-CCDD-FB27-9590-40D83702C47B}"/>
              </a:ext>
            </a:extLst>
          </p:cNvPr>
          <p:cNvSpPr/>
          <p:nvPr/>
        </p:nvSpPr>
        <p:spPr>
          <a:xfrm>
            <a:off x="606730" y="3675071"/>
            <a:ext cx="10979890" cy="918186"/>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93695B-6248-4866-A987-4D759D9E265C}"/>
              </a:ext>
            </a:extLst>
          </p:cNvPr>
          <p:cNvSpPr>
            <a:spLocks noGrp="1"/>
          </p:cNvSpPr>
          <p:nvPr>
            <p:ph type="ctrTitle"/>
          </p:nvPr>
        </p:nvSpPr>
        <p:spPr>
          <a:xfrm>
            <a:off x="1473420" y="950085"/>
            <a:ext cx="9831889" cy="2387600"/>
          </a:xfrm>
        </p:spPr>
        <p:txBody>
          <a:bodyPr>
            <a:normAutofit fontScale="90000"/>
          </a:bodyPr>
          <a:lstStyle/>
          <a:p>
            <a:pPr algn="l"/>
            <a:r>
              <a:rPr lang="en-US" dirty="0">
                <a:latin typeface="Lexend Light" pitchFamily="2" charset="77"/>
              </a:rPr>
              <a:t>H.R. 1:</a:t>
            </a:r>
            <a:br>
              <a:rPr lang="en-US" dirty="0">
                <a:latin typeface="Lexend Light" pitchFamily="2" charset="77"/>
              </a:rPr>
            </a:br>
            <a:r>
              <a:rPr lang="en-US" dirty="0">
                <a:latin typeface="Lexend Light" pitchFamily="2" charset="77"/>
              </a:rPr>
              <a:t>Lo </a:t>
            </a:r>
            <a:r>
              <a:rPr lang="en-US" dirty="0" err="1">
                <a:latin typeface="Lexend Light" pitchFamily="2" charset="77"/>
              </a:rPr>
              <a:t>que</a:t>
            </a:r>
            <a:r>
              <a:rPr lang="en-US" dirty="0">
                <a:latin typeface="Lexend Light" pitchFamily="2" charset="77"/>
              </a:rPr>
              <a:t> </a:t>
            </a:r>
            <a:r>
              <a:rPr lang="en-US" dirty="0" err="1">
                <a:latin typeface="Lexend Light" pitchFamily="2" charset="77"/>
              </a:rPr>
              <a:t>socios</a:t>
            </a:r>
            <a:r>
              <a:rPr lang="en-US" dirty="0">
                <a:latin typeface="Lexend Light" pitchFamily="2" charset="77"/>
              </a:rPr>
              <a:t> y </a:t>
            </a:r>
            <a:r>
              <a:rPr lang="en-US" dirty="0" err="1">
                <a:latin typeface="Lexend Light" pitchFamily="2" charset="77"/>
              </a:rPr>
              <a:t>proveedores</a:t>
            </a:r>
            <a:r>
              <a:rPr lang="en-US" dirty="0">
                <a:latin typeface="Lexend Light" pitchFamily="2" charset="77"/>
              </a:rPr>
              <a:t> </a:t>
            </a:r>
            <a:r>
              <a:rPr lang="en-US" dirty="0" err="1">
                <a:latin typeface="Lexend Light" pitchFamily="2" charset="77"/>
              </a:rPr>
              <a:t>deben</a:t>
            </a:r>
            <a:r>
              <a:rPr lang="en-US" dirty="0">
                <a:latin typeface="Lexend Light" pitchFamily="2" charset="77"/>
              </a:rPr>
              <a:t> saber</a:t>
            </a:r>
          </a:p>
        </p:txBody>
      </p:sp>
      <p:pic>
        <p:nvPicPr>
          <p:cNvPr id="5" name="Picture 4">
            <a:extLst>
              <a:ext uri="{FF2B5EF4-FFF2-40B4-BE49-F238E27FC236}">
                <a16:creationId xmlns:a16="http://schemas.microsoft.com/office/drawing/2014/main" id="{E177AF97-7EF1-C7CC-68D3-2CB918F07B23}"/>
              </a:ext>
            </a:extLst>
          </p:cNvPr>
          <p:cNvPicPr>
            <a:picLocks noChangeAspect="1"/>
          </p:cNvPicPr>
          <p:nvPr/>
        </p:nvPicPr>
        <p:blipFill>
          <a:blip r:embed="rId4"/>
          <a:stretch>
            <a:fillRect/>
          </a:stretch>
        </p:blipFill>
        <p:spPr>
          <a:xfrm>
            <a:off x="1523999" y="5096563"/>
            <a:ext cx="3634409" cy="863305"/>
          </a:xfrm>
          <a:prstGeom prst="rect">
            <a:avLst/>
          </a:prstGeom>
        </p:spPr>
      </p:pic>
      <p:sp>
        <p:nvSpPr>
          <p:cNvPr id="3" name="Subtitle 2">
            <a:extLst>
              <a:ext uri="{FF2B5EF4-FFF2-40B4-BE49-F238E27FC236}">
                <a16:creationId xmlns:a16="http://schemas.microsoft.com/office/drawing/2014/main" id="{4DD83B41-7417-6922-AB0F-003DC4B0E14A}"/>
              </a:ext>
            </a:extLst>
          </p:cNvPr>
          <p:cNvSpPr>
            <a:spLocks noGrp="1"/>
          </p:cNvSpPr>
          <p:nvPr>
            <p:ph type="subTitle" idx="1"/>
          </p:nvPr>
        </p:nvSpPr>
        <p:spPr>
          <a:xfrm>
            <a:off x="1523999" y="3859263"/>
            <a:ext cx="8953501" cy="495580"/>
          </a:xfrm>
        </p:spPr>
        <p:txBody>
          <a:bodyPr>
            <a:noAutofit/>
          </a:bodyPr>
          <a:lstStyle/>
          <a:p>
            <a:pPr algn="l"/>
            <a:r>
              <a:rPr lang="en-US" sz="1780" dirty="0" err="1"/>
              <a:t>Preparación</a:t>
            </a:r>
            <a:r>
              <a:rPr lang="en-US" sz="1780" dirty="0"/>
              <a:t> del personal de </a:t>
            </a:r>
            <a:r>
              <a:rPr lang="en-US" sz="1780" dirty="0" err="1"/>
              <a:t>primera</a:t>
            </a:r>
            <a:r>
              <a:rPr lang="en-US" sz="1780" dirty="0"/>
              <a:t> </a:t>
            </a:r>
            <a:r>
              <a:rPr lang="en-US" sz="1780" dirty="0" err="1"/>
              <a:t>línea</a:t>
            </a:r>
            <a:r>
              <a:rPr lang="en-US" sz="1780" dirty="0"/>
              <a:t> </a:t>
            </a:r>
            <a:r>
              <a:rPr lang="en-US" sz="1780" dirty="0" err="1"/>
              <a:t>sobre</a:t>
            </a:r>
            <a:r>
              <a:rPr lang="en-US" sz="1780" dirty="0"/>
              <a:t> </a:t>
            </a:r>
            <a:r>
              <a:rPr lang="en-US" sz="1780" dirty="0" err="1"/>
              <a:t>los</a:t>
            </a:r>
            <a:r>
              <a:rPr lang="en-US" sz="1780" dirty="0"/>
              <a:t> </a:t>
            </a:r>
            <a:r>
              <a:rPr lang="en-US" sz="1780" dirty="0" err="1"/>
              <a:t>requisitos</a:t>
            </a:r>
            <a:r>
              <a:rPr lang="en-US" sz="1780" dirty="0"/>
              <a:t> de </a:t>
            </a:r>
            <a:r>
              <a:rPr lang="en-US" sz="1780" dirty="0" err="1"/>
              <a:t>trabajo</a:t>
            </a:r>
            <a:r>
              <a:rPr lang="en-US" sz="1780" dirty="0"/>
              <a:t> y las </a:t>
            </a:r>
            <a:r>
              <a:rPr lang="en-US" sz="1780" dirty="0" err="1"/>
              <a:t>renovaciones</a:t>
            </a:r>
            <a:r>
              <a:rPr lang="en-US" sz="1780" dirty="0"/>
              <a:t> de </a:t>
            </a:r>
            <a:r>
              <a:rPr lang="en-US" sz="1780" dirty="0" err="1"/>
              <a:t>cada</a:t>
            </a:r>
            <a:r>
              <a:rPr lang="en-US" sz="1780" dirty="0"/>
              <a:t> seis meses de AHCCCS</a:t>
            </a:r>
          </a:p>
        </p:txBody>
      </p:sp>
      <p:sp>
        <p:nvSpPr>
          <p:cNvPr id="13" name="Rectangle 12">
            <a:extLst>
              <a:ext uri="{FF2B5EF4-FFF2-40B4-BE49-F238E27FC236}">
                <a16:creationId xmlns:a16="http://schemas.microsoft.com/office/drawing/2014/main" id="{AF8CF87D-0408-A1C3-381D-621AA43E8FDC}"/>
              </a:ext>
            </a:extLst>
          </p:cNvPr>
          <p:cNvSpPr/>
          <p:nvPr/>
        </p:nvSpPr>
        <p:spPr>
          <a:xfrm>
            <a:off x="591948" y="597877"/>
            <a:ext cx="552185" cy="3077194"/>
          </a:xfrm>
          <a:prstGeom prst="rect">
            <a:avLst/>
          </a:prstGeom>
          <a:solidFill>
            <a:srgbClr val="359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66F9CB8-F775-5FB8-C6FA-8CEED4D071B3}"/>
              </a:ext>
            </a:extLst>
          </p:cNvPr>
          <p:cNvSpPr txBox="1"/>
          <p:nvPr/>
        </p:nvSpPr>
        <p:spPr>
          <a:xfrm>
            <a:off x="8977312" y="5810249"/>
            <a:ext cx="24050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70000" lnSpcReduction="20000"/>
          </a:bodyPr>
          <a:lstStyle/>
          <a:p>
            <a:r>
              <a:rPr lang="en-US" sz="1400" i="1"/>
              <a:t>*Para el primer año de implementación</a:t>
            </a:r>
          </a:p>
        </p:txBody>
      </p:sp>
    </p:spTree>
    <p:extLst>
      <p:ext uri="{BB962C8B-B14F-4D97-AF65-F5344CB8AC3E}">
        <p14:creationId xmlns:p14="http://schemas.microsoft.com/office/powerpoint/2010/main" val="3312888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8CBAA-6B89-E4EB-342C-6E538CF3D0B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55AD313-9EC4-2520-EA29-BB9189EC373F}"/>
              </a:ext>
            </a:extLst>
          </p:cNvPr>
          <p:cNvSpPr>
            <a:spLocks noGrp="1"/>
          </p:cNvSpPr>
          <p:nvPr>
            <p:ph type="title"/>
          </p:nvPr>
        </p:nvSpPr>
        <p:spPr/>
        <p:txBody>
          <a:bodyPr>
            <a:normAutofit/>
          </a:bodyPr>
          <a:lstStyle/>
          <a:p>
            <a:r>
              <a:rPr lang="en-US"/>
              <a:t>Por qué es importante</a:t>
            </a:r>
          </a:p>
        </p:txBody>
      </p:sp>
      <p:sp>
        <p:nvSpPr>
          <p:cNvPr id="7" name="Content Placeholder 6">
            <a:extLst>
              <a:ext uri="{FF2B5EF4-FFF2-40B4-BE49-F238E27FC236}">
                <a16:creationId xmlns:a16="http://schemas.microsoft.com/office/drawing/2014/main" id="{D4203CA5-D224-724F-BEAA-9624E2ED3EAE}"/>
              </a:ext>
            </a:extLst>
          </p:cNvPr>
          <p:cNvSpPr>
            <a:spLocks noGrp="1"/>
          </p:cNvSpPr>
          <p:nvPr>
            <p:ph idx="1"/>
          </p:nvPr>
        </p:nvSpPr>
        <p:spPr>
          <a:xfrm>
            <a:off x="838200" y="2489031"/>
            <a:ext cx="4785986" cy="2812476"/>
          </a:xfrm>
        </p:spPr>
        <p:txBody>
          <a:bodyPr vert="horz" lIns="91440" tIns="45720" rIns="91440" bIns="45720" rtlCol="0" anchor="t">
            <a:normAutofit fontScale="92500"/>
          </a:bodyPr>
          <a:lstStyle/>
          <a:p>
            <a:pPr marL="0" indent="0">
              <a:buNone/>
            </a:pPr>
            <a:r>
              <a:rPr lang="en-US"/>
              <a:t>A partir del </a:t>
            </a:r>
            <a:r>
              <a:rPr lang="en-US" b="1">
                <a:solidFill>
                  <a:schemeClr val="accent5"/>
                </a:solidFill>
              </a:rPr>
              <a:t>1 de enero de 2027</a:t>
            </a:r>
            <a:r>
              <a:rPr lang="en-US"/>
              <a:t>, </a:t>
            </a:r>
            <a:br>
              <a:rPr lang="en-US"/>
            </a:br>
            <a:r>
              <a:rPr lang="en-US"/>
              <a:t>la ley federal exige que AHCCCS implemente requisitos de trabajo y renovaciones cada seis meses para algunos adultos de 19 a 64 años inscritos en el grupo de adultos.</a:t>
            </a:r>
          </a:p>
        </p:txBody>
      </p:sp>
      <p:sp>
        <p:nvSpPr>
          <p:cNvPr id="8" name="Rounded Rectangle 7">
            <a:extLst>
              <a:ext uri="{FF2B5EF4-FFF2-40B4-BE49-F238E27FC236}">
                <a16:creationId xmlns:a16="http://schemas.microsoft.com/office/drawing/2014/main" id="{090E7BD1-8EEB-A3A3-2128-F61C2D13A7C4}"/>
              </a:ext>
            </a:extLst>
          </p:cNvPr>
          <p:cNvSpPr/>
          <p:nvPr/>
        </p:nvSpPr>
        <p:spPr>
          <a:xfrm>
            <a:off x="6450440" y="1556493"/>
            <a:ext cx="4903360" cy="3526105"/>
          </a:xfrm>
          <a:prstGeom prst="roundRect">
            <a:avLst>
              <a:gd name="adj" fmla="val 1066"/>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189679D-4B26-70C3-B87D-4EE0ADC9E2A1}"/>
              </a:ext>
            </a:extLst>
          </p:cNvPr>
          <p:cNvSpPr txBox="1"/>
          <p:nvPr/>
        </p:nvSpPr>
        <p:spPr>
          <a:xfrm>
            <a:off x="6716617" y="1965566"/>
            <a:ext cx="4637183" cy="2677656"/>
          </a:xfrm>
          <a:prstGeom prst="rect">
            <a:avLst/>
          </a:prstGeom>
          <a:noFill/>
        </p:spPr>
        <p:txBody>
          <a:bodyPr wrap="square">
            <a:normAutofit lnSpcReduction="10000"/>
          </a:bodyPr>
          <a:lstStyle/>
          <a:p>
            <a:pPr marL="236538" indent="-236538">
              <a:buFont typeface="Arial" panose="020B0604020202020204" pitchFamily="34" charset="0"/>
              <a:buChar char="•"/>
            </a:pPr>
            <a:r>
              <a:rPr lang="en-US" sz="2548">
                <a:solidFill>
                  <a:schemeClr val="bg1"/>
                </a:solidFill>
                <a:latin typeface="Aptos Light" panose="020B0004020202020204" pitchFamily="34" charset="0"/>
              </a:rPr>
              <a:t>Su personal podría ser el primer punto de contacto para los miembros que tengan preguntas.</a:t>
            </a:r>
          </a:p>
          <a:p>
            <a:pPr marL="236538" indent="-236538">
              <a:lnSpc>
                <a:spcPct val="100000"/>
              </a:lnSpc>
              <a:buFont typeface="Arial" panose="020B0604020202020204" pitchFamily="34" charset="0"/>
              <a:buChar char="•"/>
            </a:pPr>
            <a:r>
              <a:rPr lang="en-US" sz="2548">
                <a:solidFill>
                  <a:schemeClr val="bg1"/>
                </a:solidFill>
                <a:latin typeface="Aptos Light" panose="020B0004020202020204" pitchFamily="34" charset="0"/>
              </a:rPr>
              <a:t>Esta capacitación ayudará a su equipo a dar respuestas precisas y coherentes.</a:t>
            </a:r>
          </a:p>
        </p:txBody>
      </p:sp>
      <p:grpSp>
        <p:nvGrpSpPr>
          <p:cNvPr id="2" name="Group 1">
            <a:extLst>
              <a:ext uri="{FF2B5EF4-FFF2-40B4-BE49-F238E27FC236}">
                <a16:creationId xmlns:a16="http://schemas.microsoft.com/office/drawing/2014/main" id="{13E7225F-337C-B640-5948-F79C5457961D}"/>
              </a:ext>
            </a:extLst>
          </p:cNvPr>
          <p:cNvGrpSpPr/>
          <p:nvPr/>
        </p:nvGrpSpPr>
        <p:grpSpPr>
          <a:xfrm>
            <a:off x="2567282" y="1556493"/>
            <a:ext cx="818147" cy="818147"/>
            <a:chOff x="991925" y="3725153"/>
            <a:chExt cx="818147" cy="818147"/>
          </a:xfrm>
        </p:grpSpPr>
        <p:sp>
          <p:nvSpPr>
            <p:cNvPr id="3" name="Oval 2">
              <a:extLst>
                <a:ext uri="{FF2B5EF4-FFF2-40B4-BE49-F238E27FC236}">
                  <a16:creationId xmlns:a16="http://schemas.microsoft.com/office/drawing/2014/main" id="{D8F3DE37-ADA4-5883-72E8-4E5FD8EF8439}"/>
                </a:ext>
              </a:extLst>
            </p:cNvPr>
            <p:cNvSpPr/>
            <p:nvPr/>
          </p:nvSpPr>
          <p:spPr>
            <a:xfrm>
              <a:off x="991925" y="3725153"/>
              <a:ext cx="818147" cy="818147"/>
            </a:xfrm>
            <a:prstGeom prst="ellipse">
              <a:avLst/>
            </a:prstGeom>
            <a:solidFill>
              <a:schemeClr val="accent5">
                <a:lumMod val="20000"/>
                <a:lumOff val="80000"/>
                <a:alpha val="5624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Users with solid fill">
              <a:extLst>
                <a:ext uri="{FF2B5EF4-FFF2-40B4-BE49-F238E27FC236}">
                  <a16:creationId xmlns:a16="http://schemas.microsoft.com/office/drawing/2014/main" id="{B4935CA9-1D7E-6455-3BAE-7ABF6CE55C4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5716" y="3743665"/>
              <a:ext cx="750564" cy="750564"/>
            </a:xfrm>
            <a:prstGeom prst="rect">
              <a:avLst/>
            </a:prstGeom>
          </p:spPr>
        </p:pic>
      </p:grpSp>
    </p:spTree>
    <p:extLst>
      <p:ext uri="{BB962C8B-B14F-4D97-AF65-F5344CB8AC3E}">
        <p14:creationId xmlns:p14="http://schemas.microsoft.com/office/powerpoint/2010/main" val="48103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88936-11EA-E2EB-43FB-20491AD3412F}"/>
            </a:ext>
          </a:extLst>
        </p:cNvPr>
        <p:cNvGrpSpPr/>
        <p:nvPr/>
      </p:nvGrpSpPr>
      <p:grpSpPr>
        <a:xfrm>
          <a:off x="0" y="0"/>
          <a:ext cx="0" cy="0"/>
          <a:chOff x="0" y="0"/>
          <a:chExt cx="0" cy="0"/>
        </a:xfrm>
      </p:grpSpPr>
      <p:sp>
        <p:nvSpPr>
          <p:cNvPr id="3" name="Rounded Rectangle 11">
            <a:extLst>
              <a:ext uri="{FF2B5EF4-FFF2-40B4-BE49-F238E27FC236}">
                <a16:creationId xmlns:a16="http://schemas.microsoft.com/office/drawing/2014/main" id="{7C7279A8-21B9-7D08-05B4-92C623B58880}"/>
              </a:ext>
            </a:extLst>
          </p:cNvPr>
          <p:cNvSpPr/>
          <p:nvPr/>
        </p:nvSpPr>
        <p:spPr>
          <a:xfrm>
            <a:off x="6300788" y="1725509"/>
            <a:ext cx="5289550" cy="3670529"/>
          </a:xfrm>
          <a:prstGeom prst="roundRect">
            <a:avLst>
              <a:gd name="adj" fmla="val 1066"/>
            </a:avLst>
          </a:prstGeom>
          <a:solidFill>
            <a:srgbClr val="359993">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F7F92D45-9E19-81D6-6511-B63EC2D7D115}"/>
              </a:ext>
            </a:extLst>
          </p:cNvPr>
          <p:cNvSpPr>
            <a:spLocks noGrp="1"/>
          </p:cNvSpPr>
          <p:nvPr>
            <p:ph type="title"/>
          </p:nvPr>
        </p:nvSpPr>
        <p:spPr/>
        <p:txBody>
          <a:bodyPr>
            <a:normAutofit/>
          </a:bodyPr>
          <a:lstStyle/>
          <a:p>
            <a:r>
              <a:rPr lang="en-US"/>
              <a:t>¿Qué va a cambiar?</a:t>
            </a:r>
          </a:p>
        </p:txBody>
      </p:sp>
      <p:sp>
        <p:nvSpPr>
          <p:cNvPr id="12" name="Rounded Rectangle 11">
            <a:extLst>
              <a:ext uri="{FF2B5EF4-FFF2-40B4-BE49-F238E27FC236}">
                <a16:creationId xmlns:a16="http://schemas.microsoft.com/office/drawing/2014/main" id="{15C56E3B-8E20-5A6B-282D-A97213B11230}"/>
              </a:ext>
            </a:extLst>
          </p:cNvPr>
          <p:cNvSpPr/>
          <p:nvPr/>
        </p:nvSpPr>
        <p:spPr>
          <a:xfrm>
            <a:off x="838200" y="1723921"/>
            <a:ext cx="5289550" cy="3670530"/>
          </a:xfrm>
          <a:prstGeom prst="roundRect">
            <a:avLst>
              <a:gd name="adj" fmla="val 1066"/>
            </a:avLst>
          </a:prstGeom>
          <a:solidFill>
            <a:srgbClr val="359993">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6A96BAB2-0D51-E3E1-5A6F-77FB42E68C2F}"/>
              </a:ext>
            </a:extLst>
          </p:cNvPr>
          <p:cNvSpPr txBox="1"/>
          <p:nvPr/>
        </p:nvSpPr>
        <p:spPr>
          <a:xfrm>
            <a:off x="995819" y="1870510"/>
            <a:ext cx="4941517" cy="2739211"/>
          </a:xfrm>
          <a:prstGeom prst="rect">
            <a:avLst/>
          </a:prstGeom>
          <a:noFill/>
        </p:spPr>
        <p:txBody>
          <a:bodyPr wrap="square" lIns="91440" tIns="45720" rIns="91440" bIns="45720" anchor="t">
            <a:normAutofit/>
          </a:bodyPr>
          <a:lstStyle/>
          <a:p>
            <a:r>
              <a:rPr lang="en-US" sz="2976" b="1"/>
              <a:t>Requisitos de trabajo</a:t>
            </a:r>
          </a:p>
          <a:p>
            <a:endParaRPr lang="en-US" sz="2800" b="1"/>
          </a:p>
          <a:p>
            <a:pPr>
              <a:lnSpc>
                <a:spcPct val="100000"/>
              </a:lnSpc>
            </a:pPr>
            <a:r>
              <a:rPr lang="en-US" sz="2604"/>
              <a:t>Muchos adultos de 19 a 64 años deberán </a:t>
            </a:r>
            <a:r>
              <a:rPr lang="en-US" sz="2604" b="1">
                <a:solidFill>
                  <a:srgbClr val="359993"/>
                </a:solidFill>
              </a:rPr>
              <a:t>cumplir con nuevos requisitos de trabajo o calificar para una exención</a:t>
            </a:r>
            <a:r>
              <a:rPr lang="en-US" sz="2604"/>
              <a:t>.</a:t>
            </a:r>
            <a:endParaRPr lang="en-US" sz="2400"/>
          </a:p>
        </p:txBody>
      </p:sp>
      <p:sp>
        <p:nvSpPr>
          <p:cNvPr id="22" name="TextBox 21">
            <a:extLst>
              <a:ext uri="{FF2B5EF4-FFF2-40B4-BE49-F238E27FC236}">
                <a16:creationId xmlns:a16="http://schemas.microsoft.com/office/drawing/2014/main" id="{E8103B6C-11EB-54EC-78EE-53113CDD49A0}"/>
              </a:ext>
            </a:extLst>
          </p:cNvPr>
          <p:cNvSpPr txBox="1"/>
          <p:nvPr/>
        </p:nvSpPr>
        <p:spPr>
          <a:xfrm>
            <a:off x="6456819" y="1877100"/>
            <a:ext cx="4941517" cy="2739211"/>
          </a:xfrm>
          <a:prstGeom prst="rect">
            <a:avLst/>
          </a:prstGeom>
          <a:noFill/>
        </p:spPr>
        <p:txBody>
          <a:bodyPr wrap="square" lIns="91440" tIns="45720" rIns="91440" bIns="45720" anchor="t">
            <a:normAutofit lnSpcReduction="10000"/>
          </a:bodyPr>
          <a:lstStyle/>
          <a:p>
            <a:r>
              <a:rPr lang="en-US" sz="2880" b="1"/>
              <a:t>Renovaciones cada seis meses</a:t>
            </a:r>
          </a:p>
          <a:p>
            <a:endParaRPr lang="en-US" sz="2800" b="1"/>
          </a:p>
          <a:p>
            <a:r>
              <a:rPr lang="en-US" sz="2520"/>
              <a:t>Muchos adultos de 19 a 64 años también </a:t>
            </a:r>
            <a:r>
              <a:rPr lang="en-US" sz="2520" b="1">
                <a:solidFill>
                  <a:srgbClr val="359993"/>
                </a:solidFill>
              </a:rPr>
              <a:t>deberán renovar su cobertura de AHCCCS cada seis meses </a:t>
            </a:r>
            <a:r>
              <a:rPr lang="en-US" sz="2520"/>
              <a:t>en lugar de una vez al año.</a:t>
            </a:r>
            <a:endParaRPr lang="en-US" sz="2800"/>
          </a:p>
        </p:txBody>
      </p:sp>
    </p:spTree>
    <p:extLst>
      <p:ext uri="{BB962C8B-B14F-4D97-AF65-F5344CB8AC3E}">
        <p14:creationId xmlns:p14="http://schemas.microsoft.com/office/powerpoint/2010/main" val="4088940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B69E8-7DF1-FEE5-32A1-0683D10AA8D9}"/>
            </a:ext>
          </a:extLst>
        </p:cNvPr>
        <p:cNvGrpSpPr/>
        <p:nvPr/>
      </p:nvGrpSpPr>
      <p:grpSpPr>
        <a:xfrm>
          <a:off x="0" y="0"/>
          <a:ext cx="0" cy="0"/>
          <a:chOff x="0" y="0"/>
          <a:chExt cx="0" cy="0"/>
        </a:xfrm>
      </p:grpSpPr>
      <p:grpSp>
        <p:nvGrpSpPr>
          <p:cNvPr id="18" name="Group 17">
            <a:extLst>
              <a:ext uri="{FF2B5EF4-FFF2-40B4-BE49-F238E27FC236}">
                <a16:creationId xmlns:a16="http://schemas.microsoft.com/office/drawing/2014/main" id="{EB81BB5B-F7B9-2982-0F98-92FBBD4B6C09}"/>
              </a:ext>
            </a:extLst>
          </p:cNvPr>
          <p:cNvGrpSpPr/>
          <p:nvPr/>
        </p:nvGrpSpPr>
        <p:grpSpPr>
          <a:xfrm>
            <a:off x="981075" y="1714163"/>
            <a:ext cx="10561268" cy="3421410"/>
            <a:chOff x="6235700" y="1054973"/>
            <a:chExt cx="5259018" cy="2784605"/>
          </a:xfrm>
          <a:solidFill>
            <a:srgbClr val="359993"/>
          </a:solidFill>
        </p:grpSpPr>
        <p:sp>
          <p:nvSpPr>
            <p:cNvPr id="15" name="Rounded Rectangle 14">
              <a:extLst>
                <a:ext uri="{FF2B5EF4-FFF2-40B4-BE49-F238E27FC236}">
                  <a16:creationId xmlns:a16="http://schemas.microsoft.com/office/drawing/2014/main" id="{B5E10462-E7AE-86FB-9218-258AAF20A971}"/>
                </a:ext>
              </a:extLst>
            </p:cNvPr>
            <p:cNvSpPr/>
            <p:nvPr/>
          </p:nvSpPr>
          <p:spPr>
            <a:xfrm>
              <a:off x="6235700" y="1054973"/>
              <a:ext cx="5257800" cy="842590"/>
            </a:xfrm>
            <a:prstGeom prst="roundRect">
              <a:avLst>
                <a:gd name="adj" fmla="val 1066"/>
              </a:avLst>
            </a:prstGeom>
            <a:solidFill>
              <a:srgbClr val="359993">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5076D0A4-3AF5-495C-8818-A9ACE2E55AC3}"/>
                </a:ext>
              </a:extLst>
            </p:cNvPr>
            <p:cNvSpPr/>
            <p:nvPr/>
          </p:nvSpPr>
          <p:spPr>
            <a:xfrm>
              <a:off x="6236918" y="2019016"/>
              <a:ext cx="5257800" cy="842590"/>
            </a:xfrm>
            <a:prstGeom prst="roundRect">
              <a:avLst>
                <a:gd name="adj" fmla="val 1066"/>
              </a:avLst>
            </a:prstGeom>
            <a:solidFill>
              <a:srgbClr val="359993">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0CE11183-9C06-15A8-6CD3-DF10AE52F8B0}"/>
                </a:ext>
              </a:extLst>
            </p:cNvPr>
            <p:cNvSpPr/>
            <p:nvPr/>
          </p:nvSpPr>
          <p:spPr>
            <a:xfrm>
              <a:off x="6236918" y="2996988"/>
              <a:ext cx="5257800" cy="842590"/>
            </a:xfrm>
            <a:prstGeom prst="roundRect">
              <a:avLst>
                <a:gd name="adj" fmla="val 1066"/>
              </a:avLst>
            </a:prstGeom>
            <a:solidFill>
              <a:srgbClr val="359993">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a:extLst>
              <a:ext uri="{FF2B5EF4-FFF2-40B4-BE49-F238E27FC236}">
                <a16:creationId xmlns:a16="http://schemas.microsoft.com/office/drawing/2014/main" id="{E1B3ACC3-ED69-DB09-CBFD-F7404FDC60F3}"/>
              </a:ext>
            </a:extLst>
          </p:cNvPr>
          <p:cNvSpPr txBox="1"/>
          <p:nvPr/>
        </p:nvSpPr>
        <p:spPr>
          <a:xfrm>
            <a:off x="2408694" y="2035066"/>
            <a:ext cx="8894392" cy="461665"/>
          </a:xfrm>
          <a:prstGeom prst="rect">
            <a:avLst/>
          </a:prstGeom>
          <a:noFill/>
        </p:spPr>
        <p:txBody>
          <a:bodyPr wrap="square" lIns="91440" tIns="45720" rIns="91440" bIns="45720" anchor="t">
            <a:normAutofit/>
          </a:bodyPr>
          <a:lstStyle/>
          <a:p>
            <a:pPr>
              <a:lnSpc>
                <a:spcPct val="100000"/>
              </a:lnSpc>
            </a:pPr>
            <a:r>
              <a:rPr lang="en-US" sz="2400" dirty="0"/>
              <a:t>La </a:t>
            </a:r>
            <a:r>
              <a:rPr lang="en-US" sz="2400" dirty="0" err="1"/>
              <a:t>mayoría</a:t>
            </a:r>
            <a:r>
              <a:rPr lang="en-US" sz="2400" dirty="0"/>
              <a:t> de </a:t>
            </a:r>
            <a:r>
              <a:rPr lang="en-US" sz="2400" dirty="0" err="1"/>
              <a:t>los</a:t>
            </a:r>
            <a:r>
              <a:rPr lang="en-US" sz="2400" dirty="0"/>
              <a:t> </a:t>
            </a:r>
            <a:r>
              <a:rPr lang="en-US" sz="2400" dirty="0" err="1"/>
              <a:t>miembros</a:t>
            </a:r>
            <a:r>
              <a:rPr lang="en-US" sz="2400" dirty="0"/>
              <a:t> de AHCCCS </a:t>
            </a:r>
            <a:r>
              <a:rPr lang="en-US" sz="2400" b="1" dirty="0">
                <a:solidFill>
                  <a:srgbClr val="359993"/>
                </a:solidFill>
              </a:rPr>
              <a:t>NO se </a:t>
            </a:r>
            <a:r>
              <a:rPr lang="en-US" sz="2400" b="1" dirty="0" err="1">
                <a:solidFill>
                  <a:srgbClr val="359993"/>
                </a:solidFill>
              </a:rPr>
              <a:t>verán</a:t>
            </a:r>
            <a:r>
              <a:rPr lang="en-US" sz="2400" b="1" dirty="0">
                <a:solidFill>
                  <a:srgbClr val="359993"/>
                </a:solidFill>
              </a:rPr>
              <a:t> </a:t>
            </a:r>
            <a:r>
              <a:rPr lang="en-US" sz="2400" b="1" dirty="0" err="1">
                <a:solidFill>
                  <a:srgbClr val="359993"/>
                </a:solidFill>
              </a:rPr>
              <a:t>afectados</a:t>
            </a:r>
            <a:r>
              <a:rPr lang="en-US" sz="2400" dirty="0"/>
              <a:t>.</a:t>
            </a:r>
          </a:p>
        </p:txBody>
      </p:sp>
      <p:sp>
        <p:nvSpPr>
          <p:cNvPr id="25" name="TextBox 24">
            <a:extLst>
              <a:ext uri="{FF2B5EF4-FFF2-40B4-BE49-F238E27FC236}">
                <a16:creationId xmlns:a16="http://schemas.microsoft.com/office/drawing/2014/main" id="{87C127FC-F6B7-4494-2B2D-074A6CE235B1}"/>
              </a:ext>
            </a:extLst>
          </p:cNvPr>
          <p:cNvSpPr txBox="1"/>
          <p:nvPr/>
        </p:nvSpPr>
        <p:spPr>
          <a:xfrm>
            <a:off x="2409912" y="3015311"/>
            <a:ext cx="8849769" cy="461665"/>
          </a:xfrm>
          <a:prstGeom prst="rect">
            <a:avLst/>
          </a:prstGeom>
          <a:noFill/>
        </p:spPr>
        <p:txBody>
          <a:bodyPr wrap="square" lIns="91440" tIns="45720" rIns="91440" bIns="45720" anchor="t">
            <a:noAutofit/>
          </a:bodyPr>
          <a:lstStyle/>
          <a:p>
            <a:r>
              <a:rPr lang="en-US" sz="2400" b="1" dirty="0">
                <a:solidFill>
                  <a:srgbClr val="359993"/>
                </a:solidFill>
              </a:rPr>
              <a:t>AHCCCS </a:t>
            </a:r>
            <a:r>
              <a:rPr lang="en-US" sz="2400" b="1" dirty="0" err="1">
                <a:solidFill>
                  <a:srgbClr val="359993"/>
                </a:solidFill>
              </a:rPr>
              <a:t>informará</a:t>
            </a:r>
            <a:r>
              <a:rPr lang="en-US" sz="2400" b="1" dirty="0">
                <a:solidFill>
                  <a:srgbClr val="359993"/>
                </a:solidFill>
              </a:rPr>
              <a:t> a </a:t>
            </a:r>
            <a:r>
              <a:rPr lang="en-US" sz="2400" b="1" dirty="0" err="1">
                <a:solidFill>
                  <a:srgbClr val="359993"/>
                </a:solidFill>
              </a:rPr>
              <a:t>los</a:t>
            </a:r>
            <a:r>
              <a:rPr lang="en-US" sz="2400" b="1" dirty="0">
                <a:solidFill>
                  <a:srgbClr val="359993"/>
                </a:solidFill>
              </a:rPr>
              <a:t> </a:t>
            </a:r>
            <a:r>
              <a:rPr lang="en-US" sz="2400" b="1" dirty="0" err="1">
                <a:solidFill>
                  <a:srgbClr val="359993"/>
                </a:solidFill>
              </a:rPr>
              <a:t>miembros</a:t>
            </a:r>
            <a:r>
              <a:rPr lang="en-US" sz="2400" dirty="0"/>
              <a:t> </a:t>
            </a:r>
            <a:r>
              <a:rPr lang="en-US" sz="2400" dirty="0" err="1"/>
              <a:t>si</a:t>
            </a:r>
            <a:r>
              <a:rPr lang="en-US" sz="2400" dirty="0"/>
              <a:t> </a:t>
            </a:r>
            <a:r>
              <a:rPr lang="en-US" sz="2400" dirty="0" err="1"/>
              <a:t>estos</a:t>
            </a:r>
            <a:r>
              <a:rPr lang="en-US" sz="2400" dirty="0"/>
              <a:t> </a:t>
            </a:r>
            <a:r>
              <a:rPr lang="en-US" sz="2400" dirty="0" err="1"/>
              <a:t>cambios</a:t>
            </a:r>
            <a:r>
              <a:rPr lang="en-US" sz="2400" dirty="0"/>
              <a:t> les </a:t>
            </a:r>
            <a:r>
              <a:rPr lang="en-US" sz="2400" dirty="0" err="1"/>
              <a:t>corresponden</a:t>
            </a:r>
            <a:r>
              <a:rPr lang="en-US" sz="2400" dirty="0"/>
              <a:t>.</a:t>
            </a:r>
          </a:p>
        </p:txBody>
      </p:sp>
      <p:sp>
        <p:nvSpPr>
          <p:cNvPr id="26" name="TextBox 25">
            <a:extLst>
              <a:ext uri="{FF2B5EF4-FFF2-40B4-BE49-F238E27FC236}">
                <a16:creationId xmlns:a16="http://schemas.microsoft.com/office/drawing/2014/main" id="{7C5CD493-C674-704D-3482-29E85F524333}"/>
              </a:ext>
            </a:extLst>
          </p:cNvPr>
          <p:cNvSpPr txBox="1"/>
          <p:nvPr/>
        </p:nvSpPr>
        <p:spPr>
          <a:xfrm>
            <a:off x="2409912" y="4210725"/>
            <a:ext cx="8934079" cy="830997"/>
          </a:xfrm>
          <a:prstGeom prst="rect">
            <a:avLst/>
          </a:prstGeom>
          <a:noFill/>
        </p:spPr>
        <p:txBody>
          <a:bodyPr wrap="square" lIns="91440" tIns="45720" rIns="91440" bIns="45720" anchor="ctr">
            <a:normAutofit/>
          </a:bodyPr>
          <a:lstStyle/>
          <a:p>
            <a:r>
              <a:rPr lang="en-US" sz="2400"/>
              <a:t>Los miembros no necesitan hacer nada hasta recibir instrucciones específicas de AHCCCS sobre su propio caso.</a:t>
            </a:r>
          </a:p>
        </p:txBody>
      </p:sp>
      <p:sp>
        <p:nvSpPr>
          <p:cNvPr id="3" name="Title 5">
            <a:extLst>
              <a:ext uri="{FF2B5EF4-FFF2-40B4-BE49-F238E27FC236}">
                <a16:creationId xmlns:a16="http://schemas.microsoft.com/office/drawing/2014/main" id="{F7F23F81-D6B0-A2AD-3EC1-3CB93ED5775D}"/>
              </a:ext>
            </a:extLst>
          </p:cNvPr>
          <p:cNvSpPr>
            <a:spLocks noGrp="1"/>
          </p:cNvSpPr>
          <p:nvPr>
            <p:ph type="title"/>
          </p:nvPr>
        </p:nvSpPr>
        <p:spPr>
          <a:xfrm>
            <a:off x="838200" y="365125"/>
            <a:ext cx="10515600" cy="1325563"/>
          </a:xfrm>
        </p:spPr>
        <p:txBody>
          <a:bodyPr>
            <a:normAutofit/>
          </a:bodyPr>
          <a:lstStyle/>
          <a:p>
            <a:r>
              <a:rPr lang="en-US">
                <a:ea typeface="+mj-lt"/>
                <a:cs typeface="+mj-lt"/>
              </a:rPr>
              <a:t>Lo que los miembros deben saber</a:t>
            </a:r>
            <a:endParaRPr lang="en-US"/>
          </a:p>
        </p:txBody>
      </p:sp>
      <p:pic>
        <p:nvPicPr>
          <p:cNvPr id="4" name="Graphic 3">
            <a:extLst>
              <a:ext uri="{FF2B5EF4-FFF2-40B4-BE49-F238E27FC236}">
                <a16:creationId xmlns:a16="http://schemas.microsoft.com/office/drawing/2014/main" id="{D9F87099-3519-89DA-A312-136C8DD1FB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57300" y="1804988"/>
            <a:ext cx="914400" cy="914400"/>
          </a:xfrm>
          <a:prstGeom prst="rect">
            <a:avLst/>
          </a:prstGeom>
        </p:spPr>
      </p:pic>
      <p:pic>
        <p:nvPicPr>
          <p:cNvPr id="5" name="Graphic 4">
            <a:extLst>
              <a:ext uri="{FF2B5EF4-FFF2-40B4-BE49-F238E27FC236}">
                <a16:creationId xmlns:a16="http://schemas.microsoft.com/office/drawing/2014/main" id="{F213297A-64E2-388E-2499-1A44A70F49E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57300" y="2932113"/>
            <a:ext cx="914400" cy="914400"/>
          </a:xfrm>
          <a:prstGeom prst="rect">
            <a:avLst/>
          </a:prstGeom>
        </p:spPr>
      </p:pic>
      <p:pic>
        <p:nvPicPr>
          <p:cNvPr id="7" name="Graphic 6">
            <a:extLst>
              <a:ext uri="{FF2B5EF4-FFF2-40B4-BE49-F238E27FC236}">
                <a16:creationId xmlns:a16="http://schemas.microsoft.com/office/drawing/2014/main" id="{BA4B5B68-68CD-5C45-5FF9-C58C382D84B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57300" y="4170363"/>
            <a:ext cx="914400" cy="914400"/>
          </a:xfrm>
          <a:prstGeom prst="rect">
            <a:avLst/>
          </a:prstGeom>
        </p:spPr>
      </p:pic>
    </p:spTree>
    <p:extLst>
      <p:ext uri="{BB962C8B-B14F-4D97-AF65-F5344CB8AC3E}">
        <p14:creationId xmlns:p14="http://schemas.microsoft.com/office/powerpoint/2010/main" val="4015396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480BB-83A5-4512-3D82-8CB9B0A057E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855C28F-1D28-8FD5-CAD4-D2FA2ABB973B}"/>
              </a:ext>
            </a:extLst>
          </p:cNvPr>
          <p:cNvSpPr>
            <a:spLocks noGrp="1"/>
          </p:cNvSpPr>
          <p:nvPr>
            <p:ph type="title"/>
          </p:nvPr>
        </p:nvSpPr>
        <p:spPr/>
        <p:txBody>
          <a:bodyPr>
            <a:normAutofit/>
          </a:bodyPr>
          <a:lstStyle/>
          <a:p>
            <a:r>
              <a:rPr lang="en-US"/>
              <a:t>¿A quiénes afectan estos cambios?</a:t>
            </a:r>
          </a:p>
        </p:txBody>
      </p:sp>
      <p:sp>
        <p:nvSpPr>
          <p:cNvPr id="7" name="Content Placeholder 6">
            <a:extLst>
              <a:ext uri="{FF2B5EF4-FFF2-40B4-BE49-F238E27FC236}">
                <a16:creationId xmlns:a16="http://schemas.microsoft.com/office/drawing/2014/main" id="{3997B01F-4410-C198-CC8A-56250B6F626F}"/>
              </a:ext>
            </a:extLst>
          </p:cNvPr>
          <p:cNvSpPr>
            <a:spLocks noGrp="1"/>
          </p:cNvSpPr>
          <p:nvPr>
            <p:ph idx="1"/>
          </p:nvPr>
        </p:nvSpPr>
        <p:spPr>
          <a:xfrm>
            <a:off x="838200" y="1825625"/>
            <a:ext cx="10515600" cy="930101"/>
          </a:xfrm>
        </p:spPr>
        <p:txBody>
          <a:bodyPr>
            <a:normAutofit lnSpcReduction="10000"/>
          </a:bodyPr>
          <a:lstStyle/>
          <a:p>
            <a:pPr marL="0" indent="0">
              <a:lnSpc>
                <a:spcPct val="100000"/>
              </a:lnSpc>
              <a:buNone/>
            </a:pPr>
            <a:r>
              <a:rPr lang="en-US" b="1"/>
              <a:t>Estos cambios solo se aplican al grupo de adultos. Este grupo incluye a personas que:</a:t>
            </a:r>
          </a:p>
        </p:txBody>
      </p:sp>
      <p:sp>
        <p:nvSpPr>
          <p:cNvPr id="12" name="TextBox 11">
            <a:extLst>
              <a:ext uri="{FF2B5EF4-FFF2-40B4-BE49-F238E27FC236}">
                <a16:creationId xmlns:a16="http://schemas.microsoft.com/office/drawing/2014/main" id="{9FA69CA3-3EBD-B2A0-6618-88658C8BEDD4}"/>
              </a:ext>
            </a:extLst>
          </p:cNvPr>
          <p:cNvSpPr txBox="1"/>
          <p:nvPr/>
        </p:nvSpPr>
        <p:spPr>
          <a:xfrm>
            <a:off x="1676400" y="2890663"/>
            <a:ext cx="9359030" cy="2631490"/>
          </a:xfrm>
          <a:prstGeom prst="rect">
            <a:avLst/>
          </a:prstGeom>
          <a:noFill/>
        </p:spPr>
        <p:txBody>
          <a:bodyPr wrap="square">
            <a:normAutofit/>
          </a:bodyPr>
          <a:lstStyle/>
          <a:p>
            <a:pPr>
              <a:spcAft>
                <a:spcPts val="1800"/>
              </a:spcAft>
            </a:pPr>
            <a:r>
              <a:rPr lang="en-US" sz="2136" dirty="0"/>
              <a:t>Tienen entre 19 y 64 </a:t>
            </a:r>
            <a:r>
              <a:rPr lang="en-US" sz="2136" dirty="0" err="1"/>
              <a:t>años</a:t>
            </a:r>
            <a:endParaRPr lang="en-US" sz="2136" dirty="0"/>
          </a:p>
          <a:p>
            <a:pPr>
              <a:spcAft>
                <a:spcPts val="1800"/>
              </a:spcAft>
            </a:pPr>
            <a:r>
              <a:rPr lang="en-US" sz="2136" dirty="0"/>
              <a:t>No </a:t>
            </a:r>
            <a:r>
              <a:rPr lang="en-US" sz="2136" dirty="0" err="1"/>
              <a:t>tienen</a:t>
            </a:r>
            <a:r>
              <a:rPr lang="en-US" sz="2136" dirty="0"/>
              <a:t> Medicare</a:t>
            </a:r>
          </a:p>
          <a:p>
            <a:pPr>
              <a:spcAft>
                <a:spcPts val="1800"/>
              </a:spcAft>
            </a:pPr>
            <a:r>
              <a:rPr lang="en-US" sz="2136" dirty="0"/>
              <a:t>No </a:t>
            </a:r>
            <a:r>
              <a:rPr lang="en-US" sz="2136" dirty="0" err="1"/>
              <a:t>califican</a:t>
            </a:r>
            <a:r>
              <a:rPr lang="en-US" sz="2136" dirty="0"/>
              <a:t> para </a:t>
            </a:r>
            <a:r>
              <a:rPr lang="en-US" sz="2136" dirty="0" err="1"/>
              <a:t>otros</a:t>
            </a:r>
            <a:r>
              <a:rPr lang="en-US" sz="2136" dirty="0"/>
              <a:t> </a:t>
            </a:r>
            <a:r>
              <a:rPr lang="en-US" sz="2136" dirty="0" err="1"/>
              <a:t>grupos</a:t>
            </a:r>
            <a:r>
              <a:rPr lang="en-US" sz="2136" dirty="0"/>
              <a:t> de </a:t>
            </a:r>
            <a:r>
              <a:rPr lang="en-US" sz="2136" dirty="0" err="1"/>
              <a:t>cobertura</a:t>
            </a:r>
            <a:r>
              <a:rPr lang="en-US" sz="2136" dirty="0"/>
              <a:t> de AHCCCS (p. </a:t>
            </a:r>
            <a:r>
              <a:rPr lang="en-US" sz="2136" dirty="0" err="1"/>
              <a:t>ej</a:t>
            </a:r>
            <a:r>
              <a:rPr lang="en-US" sz="2136" dirty="0"/>
              <a:t>., ALTCS)</a:t>
            </a:r>
          </a:p>
          <a:p>
            <a:pPr>
              <a:spcAft>
                <a:spcPts val="1800"/>
              </a:spcAft>
            </a:pPr>
            <a:r>
              <a:rPr lang="en-US" sz="2136" dirty="0"/>
              <a:t>Tienen </a:t>
            </a:r>
            <a:r>
              <a:rPr lang="en-US" sz="2136" dirty="0" err="1"/>
              <a:t>ingresos</a:t>
            </a:r>
            <a:r>
              <a:rPr lang="en-US" sz="2136" dirty="0"/>
              <a:t> de hasta </a:t>
            </a:r>
            <a:r>
              <a:rPr lang="en-US" sz="2136" b="1" dirty="0">
                <a:solidFill>
                  <a:srgbClr val="359993"/>
                </a:solidFill>
              </a:rPr>
              <a:t>$1,769 al </a:t>
            </a:r>
            <a:r>
              <a:rPr lang="en-US" sz="2136" b="1" dirty="0" err="1">
                <a:solidFill>
                  <a:srgbClr val="359993"/>
                </a:solidFill>
              </a:rPr>
              <a:t>mes</a:t>
            </a:r>
            <a:r>
              <a:rPr lang="en-US" sz="2136" b="1" dirty="0">
                <a:solidFill>
                  <a:srgbClr val="359993"/>
                </a:solidFill>
              </a:rPr>
              <a:t> </a:t>
            </a:r>
            <a:r>
              <a:rPr lang="en-US" sz="2136" dirty="0" err="1"/>
              <a:t>por</a:t>
            </a:r>
            <a:r>
              <a:rPr lang="en-US" sz="2136" dirty="0"/>
              <a:t> persona o </a:t>
            </a:r>
            <a:r>
              <a:rPr lang="en-US" sz="2136" b="1" dirty="0">
                <a:solidFill>
                  <a:srgbClr val="359993"/>
                </a:solidFill>
              </a:rPr>
              <a:t>$3,658 al </a:t>
            </a:r>
            <a:r>
              <a:rPr lang="en-US" sz="2136" b="1" dirty="0" err="1">
                <a:solidFill>
                  <a:srgbClr val="359993"/>
                </a:solidFill>
              </a:rPr>
              <a:t>mes</a:t>
            </a:r>
            <a:r>
              <a:rPr lang="en-US" sz="2136" dirty="0"/>
              <a:t> para </a:t>
            </a:r>
            <a:r>
              <a:rPr lang="en-US" sz="2136" dirty="0" err="1"/>
              <a:t>una</a:t>
            </a:r>
            <a:r>
              <a:rPr lang="en-US" sz="2136" dirty="0"/>
              <a:t> familia de cuatro</a:t>
            </a:r>
          </a:p>
        </p:txBody>
      </p:sp>
      <p:cxnSp>
        <p:nvCxnSpPr>
          <p:cNvPr id="14" name="Straight Connector 13">
            <a:extLst>
              <a:ext uri="{FF2B5EF4-FFF2-40B4-BE49-F238E27FC236}">
                <a16:creationId xmlns:a16="http://schemas.microsoft.com/office/drawing/2014/main" id="{CDE1A5F5-2DA2-1F15-7AC4-40FE731EB6B5}"/>
              </a:ext>
            </a:extLst>
          </p:cNvPr>
          <p:cNvCxnSpPr>
            <a:cxnSpLocks/>
          </p:cNvCxnSpPr>
          <p:nvPr/>
        </p:nvCxnSpPr>
        <p:spPr>
          <a:xfrm>
            <a:off x="1676400" y="3429000"/>
            <a:ext cx="9221244"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9DA1989-3C5B-D328-FD7A-41F5484AF443}"/>
              </a:ext>
            </a:extLst>
          </p:cNvPr>
          <p:cNvCxnSpPr>
            <a:cxnSpLocks/>
          </p:cNvCxnSpPr>
          <p:nvPr/>
        </p:nvCxnSpPr>
        <p:spPr>
          <a:xfrm>
            <a:off x="1676400" y="4017724"/>
            <a:ext cx="9196192"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C3842B1D-88DB-9F13-1DDF-E7885615556A}"/>
              </a:ext>
            </a:extLst>
          </p:cNvPr>
          <p:cNvCxnSpPr>
            <a:cxnSpLocks/>
          </p:cNvCxnSpPr>
          <p:nvPr/>
        </p:nvCxnSpPr>
        <p:spPr>
          <a:xfrm>
            <a:off x="1676400" y="4618973"/>
            <a:ext cx="9171140"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18" name="Graphic 17" descr="User with solid fill">
            <a:extLst>
              <a:ext uri="{FF2B5EF4-FFF2-40B4-BE49-F238E27FC236}">
                <a16:creationId xmlns:a16="http://schemas.microsoft.com/office/drawing/2014/main" id="{6132999F-6268-37CE-1AEE-681B49B5EF9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7464" y="2890663"/>
            <a:ext cx="497649" cy="497649"/>
          </a:xfrm>
          <a:prstGeom prst="rect">
            <a:avLst/>
          </a:prstGeom>
        </p:spPr>
      </p:pic>
      <p:pic>
        <p:nvPicPr>
          <p:cNvPr id="33" name="Graphic 32" descr="Badge Cross with solid fill">
            <a:extLst>
              <a:ext uri="{FF2B5EF4-FFF2-40B4-BE49-F238E27FC236}">
                <a16:creationId xmlns:a16="http://schemas.microsoft.com/office/drawing/2014/main" id="{2D6DDB77-269C-42F4-759D-42A4B440166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7464" y="3520074"/>
            <a:ext cx="497650" cy="497650"/>
          </a:xfrm>
          <a:prstGeom prst="rect">
            <a:avLst/>
          </a:prstGeom>
        </p:spPr>
      </p:pic>
      <p:pic>
        <p:nvPicPr>
          <p:cNvPr id="35" name="Graphic 34" descr="No sign with solid fill">
            <a:extLst>
              <a:ext uri="{FF2B5EF4-FFF2-40B4-BE49-F238E27FC236}">
                <a16:creationId xmlns:a16="http://schemas.microsoft.com/office/drawing/2014/main" id="{4E8C35F4-7FAD-5692-60E8-540F75CD7D0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7464" y="4102275"/>
            <a:ext cx="497650" cy="497650"/>
          </a:xfrm>
          <a:prstGeom prst="rect">
            <a:avLst/>
          </a:prstGeom>
        </p:spPr>
      </p:pic>
      <p:pic>
        <p:nvPicPr>
          <p:cNvPr id="37" name="Graphic 36" descr="Calculator with solid fill">
            <a:extLst>
              <a:ext uri="{FF2B5EF4-FFF2-40B4-BE49-F238E27FC236}">
                <a16:creationId xmlns:a16="http://schemas.microsoft.com/office/drawing/2014/main" id="{4781C5BA-0A1E-2D83-5900-701467E954B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7688" y="4747106"/>
            <a:ext cx="457200" cy="457200"/>
          </a:xfrm>
          <a:prstGeom prst="rect">
            <a:avLst/>
          </a:prstGeom>
        </p:spPr>
      </p:pic>
    </p:spTree>
    <p:extLst>
      <p:ext uri="{BB962C8B-B14F-4D97-AF65-F5344CB8AC3E}">
        <p14:creationId xmlns:p14="http://schemas.microsoft.com/office/powerpoint/2010/main" val="3333646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1AB45-F974-C5E2-FE5B-45AA12A60AB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4D34278-3FF1-FC2D-FC68-2FC37EC5F699}"/>
              </a:ext>
            </a:extLst>
          </p:cNvPr>
          <p:cNvSpPr>
            <a:spLocks noGrp="1"/>
          </p:cNvSpPr>
          <p:nvPr>
            <p:ph type="title"/>
          </p:nvPr>
        </p:nvSpPr>
        <p:spPr/>
        <p:txBody>
          <a:bodyPr>
            <a:normAutofit/>
          </a:bodyPr>
          <a:lstStyle/>
          <a:p>
            <a:r>
              <a:rPr lang="en-US"/>
              <a:t>Cómo cumplir con los requisitos de trabajo</a:t>
            </a:r>
          </a:p>
        </p:txBody>
      </p:sp>
      <p:sp>
        <p:nvSpPr>
          <p:cNvPr id="4" name="Rounded Rectangle 3">
            <a:extLst>
              <a:ext uri="{FF2B5EF4-FFF2-40B4-BE49-F238E27FC236}">
                <a16:creationId xmlns:a16="http://schemas.microsoft.com/office/drawing/2014/main" id="{82480C6C-F8F7-ABD2-9FDA-175F521E1F3C}"/>
              </a:ext>
            </a:extLst>
          </p:cNvPr>
          <p:cNvSpPr/>
          <p:nvPr/>
        </p:nvSpPr>
        <p:spPr>
          <a:xfrm>
            <a:off x="838200" y="1690688"/>
            <a:ext cx="1325563" cy="1325563"/>
          </a:xfrm>
          <a:prstGeom prst="roundRect">
            <a:avLst>
              <a:gd name="adj" fmla="val 3988"/>
            </a:avLst>
          </a:prstGeom>
          <a:solidFill>
            <a:srgbClr val="359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EE340019-2C2A-BA08-88D1-F4CDC7F70AE7}"/>
              </a:ext>
            </a:extLst>
          </p:cNvPr>
          <p:cNvSpPr/>
          <p:nvPr/>
        </p:nvSpPr>
        <p:spPr>
          <a:xfrm>
            <a:off x="838200" y="3124205"/>
            <a:ext cx="1325563" cy="1325563"/>
          </a:xfrm>
          <a:prstGeom prst="roundRect">
            <a:avLst>
              <a:gd name="adj" fmla="val 3988"/>
            </a:avLst>
          </a:prstGeom>
          <a:solidFill>
            <a:srgbClr val="359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E26F0620-33A9-AEF6-9EA9-E0765D993CBC}"/>
              </a:ext>
            </a:extLst>
          </p:cNvPr>
          <p:cNvSpPr/>
          <p:nvPr/>
        </p:nvSpPr>
        <p:spPr>
          <a:xfrm>
            <a:off x="838200" y="4557723"/>
            <a:ext cx="1325563" cy="1325563"/>
          </a:xfrm>
          <a:prstGeom prst="roundRect">
            <a:avLst>
              <a:gd name="adj" fmla="val 3988"/>
            </a:avLst>
          </a:prstGeom>
          <a:solidFill>
            <a:srgbClr val="359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CB8D5CB-0376-D207-BA3D-494D0FC44551}"/>
              </a:ext>
            </a:extLst>
          </p:cNvPr>
          <p:cNvSpPr txBox="1"/>
          <p:nvPr/>
        </p:nvSpPr>
        <p:spPr>
          <a:xfrm>
            <a:off x="993677" y="1798642"/>
            <a:ext cx="1014608" cy="461665"/>
          </a:xfrm>
          <a:prstGeom prst="rect">
            <a:avLst/>
          </a:prstGeom>
          <a:noFill/>
        </p:spPr>
        <p:txBody>
          <a:bodyPr wrap="square" rtlCol="0">
            <a:normAutofit/>
          </a:bodyPr>
          <a:lstStyle/>
          <a:p>
            <a:r>
              <a:rPr lang="en-US" sz="2400" b="1">
                <a:solidFill>
                  <a:schemeClr val="bg1"/>
                </a:solidFill>
                <a:latin typeface="Aptos Black" panose="020B0004020202020204" pitchFamily="34" charset="0"/>
              </a:rPr>
              <a:t>A</a:t>
            </a:r>
          </a:p>
        </p:txBody>
      </p:sp>
      <p:sp>
        <p:nvSpPr>
          <p:cNvPr id="10" name="TextBox 9">
            <a:extLst>
              <a:ext uri="{FF2B5EF4-FFF2-40B4-BE49-F238E27FC236}">
                <a16:creationId xmlns:a16="http://schemas.microsoft.com/office/drawing/2014/main" id="{7F8BD1D2-6823-C702-D882-38EEEE9574C3}"/>
              </a:ext>
            </a:extLst>
          </p:cNvPr>
          <p:cNvSpPr txBox="1"/>
          <p:nvPr/>
        </p:nvSpPr>
        <p:spPr>
          <a:xfrm>
            <a:off x="993677" y="3239135"/>
            <a:ext cx="1014608" cy="461665"/>
          </a:xfrm>
          <a:prstGeom prst="rect">
            <a:avLst/>
          </a:prstGeom>
          <a:noFill/>
        </p:spPr>
        <p:txBody>
          <a:bodyPr wrap="square" rtlCol="0">
            <a:normAutofit/>
          </a:bodyPr>
          <a:lstStyle/>
          <a:p>
            <a:r>
              <a:rPr lang="en-US" sz="2400" b="1">
                <a:solidFill>
                  <a:schemeClr val="bg1"/>
                </a:solidFill>
                <a:latin typeface="Aptos Black" panose="020B0004020202020204" pitchFamily="34" charset="0"/>
              </a:rPr>
              <a:t>B</a:t>
            </a:r>
          </a:p>
        </p:txBody>
      </p:sp>
      <p:sp>
        <p:nvSpPr>
          <p:cNvPr id="11" name="TextBox 10">
            <a:extLst>
              <a:ext uri="{FF2B5EF4-FFF2-40B4-BE49-F238E27FC236}">
                <a16:creationId xmlns:a16="http://schemas.microsoft.com/office/drawing/2014/main" id="{2327D207-142D-F1B2-978F-1F00BD8FE493}"/>
              </a:ext>
            </a:extLst>
          </p:cNvPr>
          <p:cNvSpPr txBox="1"/>
          <p:nvPr/>
        </p:nvSpPr>
        <p:spPr>
          <a:xfrm>
            <a:off x="993677" y="4704680"/>
            <a:ext cx="1014608" cy="461665"/>
          </a:xfrm>
          <a:prstGeom prst="rect">
            <a:avLst/>
          </a:prstGeom>
          <a:noFill/>
        </p:spPr>
        <p:txBody>
          <a:bodyPr wrap="square" rtlCol="0">
            <a:normAutofit/>
          </a:bodyPr>
          <a:lstStyle/>
          <a:p>
            <a:r>
              <a:rPr lang="en-US" sz="2400" b="1">
                <a:solidFill>
                  <a:schemeClr val="bg1"/>
                </a:solidFill>
                <a:latin typeface="Aptos Black" panose="020B0004020202020204" pitchFamily="34" charset="0"/>
              </a:rPr>
              <a:t>C</a:t>
            </a:r>
          </a:p>
        </p:txBody>
      </p:sp>
      <p:pic>
        <p:nvPicPr>
          <p:cNvPr id="13" name="Graphic 12" descr="Money with solid fill">
            <a:extLst>
              <a:ext uri="{FF2B5EF4-FFF2-40B4-BE49-F238E27FC236}">
                <a16:creationId xmlns:a16="http://schemas.microsoft.com/office/drawing/2014/main" id="{BD2E9E6D-8E3E-44D9-BC1E-DCA0A1E3535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4347" y="2029474"/>
            <a:ext cx="813267" cy="813267"/>
          </a:xfrm>
          <a:prstGeom prst="rect">
            <a:avLst/>
          </a:prstGeom>
        </p:spPr>
      </p:pic>
      <p:pic>
        <p:nvPicPr>
          <p:cNvPr id="14" name="Graphic 13" descr="Money with solid fill">
            <a:extLst>
              <a:ext uri="{FF2B5EF4-FFF2-40B4-BE49-F238E27FC236}">
                <a16:creationId xmlns:a16="http://schemas.microsoft.com/office/drawing/2014/main" id="{C1DD640D-D9CC-14C4-1A2F-9243B614CA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3402" y="5045268"/>
            <a:ext cx="550887" cy="550887"/>
          </a:xfrm>
          <a:prstGeom prst="rect">
            <a:avLst/>
          </a:prstGeom>
        </p:spPr>
      </p:pic>
      <p:pic>
        <p:nvPicPr>
          <p:cNvPr id="16" name="Graphic 15" descr="Clock with solid fill">
            <a:extLst>
              <a:ext uri="{FF2B5EF4-FFF2-40B4-BE49-F238E27FC236}">
                <a16:creationId xmlns:a16="http://schemas.microsoft.com/office/drawing/2014/main" id="{CE1B5746-FFB4-0BA2-5F41-D6C12C4B47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6411" y="3503796"/>
            <a:ext cx="813729" cy="813729"/>
          </a:xfrm>
          <a:prstGeom prst="rect">
            <a:avLst/>
          </a:prstGeom>
        </p:spPr>
      </p:pic>
      <p:pic>
        <p:nvPicPr>
          <p:cNvPr id="17" name="Graphic 16" descr="Clock with solid fill">
            <a:extLst>
              <a:ext uri="{FF2B5EF4-FFF2-40B4-BE49-F238E27FC236}">
                <a16:creationId xmlns:a16="http://schemas.microsoft.com/office/drawing/2014/main" id="{600C4C09-9DA4-D7C2-47BB-07B11C116C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6084" y="5162023"/>
            <a:ext cx="463000" cy="463000"/>
          </a:xfrm>
          <a:prstGeom prst="rect">
            <a:avLst/>
          </a:prstGeom>
        </p:spPr>
      </p:pic>
      <p:sp>
        <p:nvSpPr>
          <p:cNvPr id="19" name="TextBox 18">
            <a:extLst>
              <a:ext uri="{FF2B5EF4-FFF2-40B4-BE49-F238E27FC236}">
                <a16:creationId xmlns:a16="http://schemas.microsoft.com/office/drawing/2014/main" id="{59C854A2-18D7-E254-5045-549A78C0307A}"/>
              </a:ext>
            </a:extLst>
          </p:cNvPr>
          <p:cNvSpPr txBox="1"/>
          <p:nvPr/>
        </p:nvSpPr>
        <p:spPr>
          <a:xfrm>
            <a:off x="2407846" y="2154490"/>
            <a:ext cx="8677743" cy="430887"/>
          </a:xfrm>
          <a:prstGeom prst="rect">
            <a:avLst/>
          </a:prstGeom>
          <a:noFill/>
        </p:spPr>
        <p:txBody>
          <a:bodyPr wrap="square">
            <a:normAutofit/>
          </a:bodyPr>
          <a:lstStyle/>
          <a:p>
            <a:pPr lvl="0" fontAlgn="base"/>
            <a:r>
              <a:rPr lang="en-US" sz="2200"/>
              <a:t>Tener ingresos de al menos </a:t>
            </a:r>
            <a:r>
              <a:rPr lang="en-US" sz="2200" b="1">
                <a:solidFill>
                  <a:srgbClr val="359993"/>
                </a:solidFill>
              </a:rPr>
              <a:t>$580 al mes</a:t>
            </a:r>
            <a:endParaRPr lang="en-US" sz="2200"/>
          </a:p>
        </p:txBody>
      </p:sp>
      <p:sp>
        <p:nvSpPr>
          <p:cNvPr id="21" name="TextBox 20">
            <a:extLst>
              <a:ext uri="{FF2B5EF4-FFF2-40B4-BE49-F238E27FC236}">
                <a16:creationId xmlns:a16="http://schemas.microsoft.com/office/drawing/2014/main" id="{35ECA774-9636-E6AF-4672-58FC215AF127}"/>
              </a:ext>
            </a:extLst>
          </p:cNvPr>
          <p:cNvSpPr txBox="1"/>
          <p:nvPr/>
        </p:nvSpPr>
        <p:spPr>
          <a:xfrm>
            <a:off x="2407846" y="3239135"/>
            <a:ext cx="8833220" cy="1107996"/>
          </a:xfrm>
          <a:prstGeom prst="rect">
            <a:avLst/>
          </a:prstGeom>
          <a:noFill/>
        </p:spPr>
        <p:txBody>
          <a:bodyPr wrap="square">
            <a:normAutofit/>
          </a:bodyPr>
          <a:lstStyle/>
          <a:p>
            <a:pPr fontAlgn="base"/>
            <a:r>
              <a:rPr lang="en-US" sz="1848"/>
              <a:t>Completar </a:t>
            </a:r>
            <a:r>
              <a:rPr lang="en-US" sz="1848" b="1">
                <a:solidFill>
                  <a:srgbClr val="359993"/>
                </a:solidFill>
              </a:rPr>
              <a:t>80 horas al mes de las siguientes actividades calificadas, o una combinación de ellas: </a:t>
            </a:r>
            <a:r>
              <a:rPr lang="en-US" sz="1848">
                <a:latin typeface="Aptos Light" panose="020B0004020202020204" pitchFamily="34" charset="0"/>
              </a:rPr>
              <a:t>trabajo (remunerado o no), estudios, capacitación laboral o programas de trabajo, servicio comunitario o voluntariado</a:t>
            </a:r>
          </a:p>
        </p:txBody>
      </p:sp>
      <p:sp>
        <p:nvSpPr>
          <p:cNvPr id="22" name="TextBox 21">
            <a:extLst>
              <a:ext uri="{FF2B5EF4-FFF2-40B4-BE49-F238E27FC236}">
                <a16:creationId xmlns:a16="http://schemas.microsoft.com/office/drawing/2014/main" id="{A07C4197-8863-F6D6-1155-2173E616D744}"/>
              </a:ext>
            </a:extLst>
          </p:cNvPr>
          <p:cNvSpPr txBox="1"/>
          <p:nvPr/>
        </p:nvSpPr>
        <p:spPr>
          <a:xfrm>
            <a:off x="2407846" y="4826714"/>
            <a:ext cx="6698576" cy="769441"/>
          </a:xfrm>
          <a:prstGeom prst="rect">
            <a:avLst/>
          </a:prstGeom>
          <a:noFill/>
        </p:spPr>
        <p:txBody>
          <a:bodyPr wrap="square">
            <a:normAutofit/>
          </a:bodyPr>
          <a:lstStyle/>
          <a:p>
            <a:pPr lvl="0" fontAlgn="base">
              <a:lnSpc>
                <a:spcPct val="100000"/>
              </a:lnSpc>
            </a:pPr>
            <a:r>
              <a:rPr lang="en-US" sz="2068"/>
              <a:t>Combinar </a:t>
            </a:r>
            <a:r>
              <a:rPr lang="en-US" sz="2068" b="1">
                <a:solidFill>
                  <a:srgbClr val="359993"/>
                </a:solidFill>
              </a:rPr>
              <a:t>ambas opciones</a:t>
            </a:r>
            <a:r>
              <a:rPr lang="en-US" sz="2068"/>
              <a:t> (algunos ingresos y algunas horas de actividades calificadas)</a:t>
            </a:r>
          </a:p>
        </p:txBody>
      </p:sp>
    </p:spTree>
    <p:extLst>
      <p:ext uri="{BB962C8B-B14F-4D97-AF65-F5344CB8AC3E}">
        <p14:creationId xmlns:p14="http://schemas.microsoft.com/office/powerpoint/2010/main" val="3124045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605D4D15-5B22-60ED-2EA1-91A9FB4D41DF}"/>
              </a:ext>
            </a:extLst>
          </p:cNvPr>
          <p:cNvSpPr/>
          <p:nvPr/>
        </p:nvSpPr>
        <p:spPr>
          <a:xfrm>
            <a:off x="742950" y="5401806"/>
            <a:ext cx="7524228" cy="708338"/>
          </a:xfrm>
          <a:prstGeom prst="roundRect">
            <a:avLst>
              <a:gd name="adj" fmla="val 50000"/>
            </a:avLst>
          </a:prstGeom>
          <a:solidFill>
            <a:schemeClr val="accent3">
              <a:lumMod val="20000"/>
              <a:lumOff val="80000"/>
              <a:alpha val="3476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29E60C-3E47-9D4F-8D4C-3ED99BCEF6E5}"/>
              </a:ext>
            </a:extLst>
          </p:cNvPr>
          <p:cNvSpPr>
            <a:spLocks noGrp="1"/>
          </p:cNvSpPr>
          <p:nvPr>
            <p:ph type="title"/>
          </p:nvPr>
        </p:nvSpPr>
        <p:spPr/>
        <p:txBody>
          <a:bodyPr>
            <a:normAutofit/>
          </a:bodyPr>
          <a:lstStyle/>
          <a:p>
            <a:r>
              <a:rPr lang="en-US"/>
              <a:t>¿Qué ingresos cuentan?</a:t>
            </a:r>
          </a:p>
        </p:txBody>
      </p:sp>
      <p:sp>
        <p:nvSpPr>
          <p:cNvPr id="3" name="Content Placeholder 2">
            <a:extLst>
              <a:ext uri="{FF2B5EF4-FFF2-40B4-BE49-F238E27FC236}">
                <a16:creationId xmlns:a16="http://schemas.microsoft.com/office/drawing/2014/main" id="{55D29791-C440-42DD-4AA2-8ADC0E9304C3}"/>
              </a:ext>
            </a:extLst>
          </p:cNvPr>
          <p:cNvSpPr>
            <a:spLocks noGrp="1"/>
          </p:cNvSpPr>
          <p:nvPr>
            <p:ph idx="1"/>
          </p:nvPr>
        </p:nvSpPr>
        <p:spPr>
          <a:xfrm>
            <a:off x="742950" y="1616075"/>
            <a:ext cx="10515600" cy="3376651"/>
          </a:xfrm>
        </p:spPr>
        <p:txBody>
          <a:bodyPr vert="horz" lIns="91440" tIns="45720" rIns="91440" bIns="45720" rtlCol="0" anchor="t">
            <a:normAutofit/>
          </a:bodyPr>
          <a:lstStyle/>
          <a:p>
            <a:pPr marL="0" indent="0">
              <a:spcAft>
                <a:spcPts val="1200"/>
              </a:spcAft>
              <a:buNone/>
            </a:pPr>
            <a:r>
              <a:rPr lang="en-US"/>
              <a:t>Estos son ejemplos de ingresos que cuentan para alcanzar los </a:t>
            </a:r>
            <a:r>
              <a:rPr lang="en-US" b="1">
                <a:solidFill>
                  <a:srgbClr val="359993"/>
                </a:solidFill>
              </a:rPr>
              <a:t>$580 mensuales</a:t>
            </a:r>
            <a:r>
              <a:rPr lang="en-US"/>
              <a:t>:</a:t>
            </a:r>
          </a:p>
          <a:p>
            <a:pPr marL="409575" lvl="1" indent="-347663">
              <a:buClr>
                <a:srgbClr val="94C180"/>
              </a:buClr>
              <a:buSzPct val="70000"/>
              <a:buFont typeface="Wingdings" pitchFamily="2" charset="2"/>
              <a:buChar char="ü"/>
            </a:pPr>
            <a:r>
              <a:rPr lang="en-US">
                <a:latin typeface="Aptos Light" panose="020B0004020202020204" pitchFamily="34" charset="0"/>
              </a:rPr>
              <a:t>Ingresos de un empleo</a:t>
            </a:r>
          </a:p>
          <a:p>
            <a:pPr marL="409575" lvl="1" indent="-347663">
              <a:buClr>
                <a:srgbClr val="94C180"/>
              </a:buClr>
              <a:buSzPct val="70000"/>
              <a:buFont typeface="Wingdings" pitchFamily="2" charset="2"/>
              <a:buChar char="ü"/>
            </a:pPr>
            <a:r>
              <a:rPr lang="en-US">
                <a:latin typeface="Aptos Light" panose="020B0004020202020204" pitchFamily="34" charset="0"/>
              </a:rPr>
              <a:t>Ingresos de trabajo por encargo</a:t>
            </a:r>
          </a:p>
          <a:p>
            <a:pPr marL="409575" lvl="1" indent="-347663">
              <a:buClr>
                <a:srgbClr val="94C180"/>
              </a:buClr>
              <a:buSzPct val="70000"/>
              <a:buFont typeface="Wingdings" pitchFamily="2" charset="2"/>
              <a:buChar char="ü"/>
            </a:pPr>
            <a:r>
              <a:rPr lang="en-US">
                <a:latin typeface="Aptos Light" panose="020B0004020202020204" pitchFamily="34" charset="0"/>
              </a:rPr>
              <a:t>Ingresos por cuenta propia</a:t>
            </a:r>
          </a:p>
          <a:p>
            <a:pPr marL="409575" lvl="1" indent="-347663">
              <a:buClr>
                <a:srgbClr val="94C180"/>
              </a:buClr>
              <a:buSzPct val="70000"/>
              <a:buFont typeface="Wingdings" pitchFamily="2" charset="2"/>
              <a:buChar char="ü"/>
            </a:pPr>
            <a:r>
              <a:rPr lang="en-US">
                <a:latin typeface="Aptos Light" panose="020B0004020202020204" pitchFamily="34" charset="0"/>
              </a:rPr>
              <a:t>Propinas</a:t>
            </a:r>
          </a:p>
          <a:p>
            <a:pPr marL="409575" lvl="1" indent="-347663">
              <a:buClr>
                <a:srgbClr val="94C180"/>
              </a:buClr>
              <a:buSzPct val="70000"/>
              <a:buFont typeface="Wingdings" pitchFamily="2" charset="2"/>
              <a:buChar char="ü"/>
            </a:pPr>
            <a:r>
              <a:rPr lang="en-US">
                <a:latin typeface="Aptos Light" panose="020B0004020202020204" pitchFamily="34" charset="0"/>
              </a:rPr>
              <a:t>Compensación por desempleo</a:t>
            </a:r>
          </a:p>
          <a:p>
            <a:pPr marL="409575" lvl="1" indent="-347663">
              <a:buClr>
                <a:srgbClr val="94C180"/>
              </a:buClr>
              <a:buSzPct val="70000"/>
              <a:buFont typeface="Wingdings" pitchFamily="2" charset="2"/>
              <a:buChar char="ü"/>
            </a:pPr>
            <a:r>
              <a:rPr lang="en-US">
                <a:latin typeface="Aptos Light" panose="020B0004020202020204" pitchFamily="34" charset="0"/>
              </a:rPr>
              <a:t>Ingresos del Seguro Social</a:t>
            </a:r>
          </a:p>
          <a:p>
            <a:pPr marL="457200" lvl="1" indent="0">
              <a:buNone/>
            </a:pPr>
            <a:endParaRPr lang="en-US"/>
          </a:p>
        </p:txBody>
      </p:sp>
      <p:sp>
        <p:nvSpPr>
          <p:cNvPr id="5" name="TextBox 4">
            <a:extLst>
              <a:ext uri="{FF2B5EF4-FFF2-40B4-BE49-F238E27FC236}">
                <a16:creationId xmlns:a16="http://schemas.microsoft.com/office/drawing/2014/main" id="{0D55225B-8EF9-0CFA-8747-B0DD0D4CA2EB}"/>
              </a:ext>
            </a:extLst>
          </p:cNvPr>
          <p:cNvSpPr txBox="1"/>
          <p:nvPr/>
        </p:nvSpPr>
        <p:spPr>
          <a:xfrm>
            <a:off x="5773128" y="2503003"/>
            <a:ext cx="4712527" cy="36071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800100" lvl="1" indent="-342900">
              <a:lnSpc>
                <a:spcPct val="90000"/>
              </a:lnSpc>
              <a:spcBef>
                <a:spcPts val="500"/>
              </a:spcBef>
              <a:buClr>
                <a:srgbClr val="94C180"/>
              </a:buClr>
              <a:buSzPct val="70000"/>
              <a:buFont typeface="Wingdings" pitchFamily="2" charset="2"/>
              <a:buChar char="ü"/>
            </a:pPr>
            <a:r>
              <a:rPr lang="en-US" sz="2136">
                <a:latin typeface="Aptos Light" panose="020B0004020202020204" pitchFamily="34" charset="0"/>
              </a:rPr>
              <a:t>Ingreso por Incapacidad del Seguro Social (SSDI)</a:t>
            </a:r>
            <a:endParaRPr lang="en-US">
              <a:latin typeface="Aptos Light" panose="020B0004020202020204" pitchFamily="34" charset="0"/>
            </a:endParaRPr>
          </a:p>
          <a:p>
            <a:pPr marL="800100" lvl="1" indent="-342900">
              <a:lnSpc>
                <a:spcPct val="90000"/>
              </a:lnSpc>
              <a:spcBef>
                <a:spcPts val="500"/>
              </a:spcBef>
              <a:buClr>
                <a:srgbClr val="94C180"/>
              </a:buClr>
              <a:buSzPct val="70000"/>
              <a:buFont typeface="Wingdings" pitchFamily="2" charset="2"/>
              <a:buChar char="ü"/>
            </a:pPr>
            <a:r>
              <a:rPr lang="en-US" sz="2136">
                <a:latin typeface="Aptos Light" panose="020B0004020202020204" pitchFamily="34" charset="0"/>
              </a:rPr>
              <a:t>Ingresos de jubilación o pensión</a:t>
            </a:r>
          </a:p>
          <a:p>
            <a:pPr marL="800100" lvl="1" indent="-342900">
              <a:lnSpc>
                <a:spcPct val="90000"/>
              </a:lnSpc>
              <a:spcBef>
                <a:spcPts val="500"/>
              </a:spcBef>
              <a:buClr>
                <a:srgbClr val="94C180"/>
              </a:buClr>
              <a:buSzPct val="70000"/>
              <a:buFont typeface="Wingdings" pitchFamily="2" charset="2"/>
              <a:buChar char="ü"/>
            </a:pPr>
            <a:r>
              <a:rPr lang="en-US" sz="2136">
                <a:latin typeface="Aptos Light" panose="020B0004020202020204" pitchFamily="34" charset="0"/>
              </a:rPr>
              <a:t>Ganancias de capital</a:t>
            </a:r>
          </a:p>
          <a:p>
            <a:pPr marL="800100" lvl="1" indent="-342900">
              <a:lnSpc>
                <a:spcPct val="90000"/>
              </a:lnSpc>
              <a:spcBef>
                <a:spcPts val="500"/>
              </a:spcBef>
              <a:buClr>
                <a:srgbClr val="94C180"/>
              </a:buClr>
              <a:buSzPct val="70000"/>
              <a:buFont typeface="Wingdings" pitchFamily="2" charset="2"/>
              <a:buChar char="ü"/>
            </a:pPr>
            <a:r>
              <a:rPr lang="en-US" sz="2136">
                <a:latin typeface="Aptos Light" panose="020B0004020202020204" pitchFamily="34" charset="0"/>
              </a:rPr>
              <a:t>Ingresos por inversiones</a:t>
            </a:r>
          </a:p>
          <a:p>
            <a:pPr marL="800100" lvl="1" indent="-342900">
              <a:lnSpc>
                <a:spcPct val="90000"/>
              </a:lnSpc>
              <a:spcBef>
                <a:spcPts val="500"/>
              </a:spcBef>
              <a:buClr>
                <a:srgbClr val="94C180"/>
              </a:buClr>
              <a:buSzPct val="70000"/>
              <a:buFont typeface="Wingdings" pitchFamily="2" charset="2"/>
              <a:buChar char="ü"/>
            </a:pPr>
            <a:r>
              <a:rPr lang="en-US" sz="2136">
                <a:latin typeface="Aptos Light" panose="020B0004020202020204" pitchFamily="34" charset="0"/>
              </a:rPr>
              <a:t>Ingresos por alquiler y regalías</a:t>
            </a:r>
            <a:endParaRPr lang="en-US">
              <a:latin typeface="Aptos Light" panose="020B0004020202020204" pitchFamily="34" charset="0"/>
            </a:endParaRPr>
          </a:p>
          <a:p>
            <a:pPr lvl="1" algn="l">
              <a:lnSpc>
                <a:spcPct val="90000"/>
              </a:lnSpc>
              <a:spcBef>
                <a:spcPts val="500"/>
              </a:spcBef>
            </a:pPr>
            <a:endParaRPr lang="en-US"/>
          </a:p>
          <a:p>
            <a:pPr marL="1257300" lvl="2" indent="-342900">
              <a:lnSpc>
                <a:spcPct val="90000"/>
              </a:lnSpc>
              <a:spcBef>
                <a:spcPts val="500"/>
              </a:spcBef>
              <a:buFont typeface="Arial"/>
              <a:buChar char="•"/>
            </a:pPr>
            <a:endParaRPr lang="en-US" sz="2000"/>
          </a:p>
          <a:p>
            <a:pPr marL="285750" indent="-285750">
              <a:buFont typeface="Wingdings"/>
              <a:buChar char="v"/>
            </a:pPr>
            <a:endParaRPr lang="en-US"/>
          </a:p>
        </p:txBody>
      </p:sp>
      <p:sp>
        <p:nvSpPr>
          <p:cNvPr id="8" name="TextBox 7">
            <a:extLst>
              <a:ext uri="{FF2B5EF4-FFF2-40B4-BE49-F238E27FC236}">
                <a16:creationId xmlns:a16="http://schemas.microsoft.com/office/drawing/2014/main" id="{51F513D1-C784-51A3-0CEF-2D82CC5AD26A}"/>
              </a:ext>
            </a:extLst>
          </p:cNvPr>
          <p:cNvSpPr txBox="1"/>
          <p:nvPr/>
        </p:nvSpPr>
        <p:spPr>
          <a:xfrm>
            <a:off x="934074" y="5525142"/>
            <a:ext cx="7195317" cy="400110"/>
          </a:xfrm>
          <a:prstGeom prst="rect">
            <a:avLst/>
          </a:prstGeom>
          <a:noFill/>
        </p:spPr>
        <p:txBody>
          <a:bodyPr wrap="square">
            <a:normAutofit fontScale="77500" lnSpcReduction="20000"/>
          </a:bodyPr>
          <a:lstStyle/>
          <a:p>
            <a:pPr marL="0" indent="0" algn="ctr">
              <a:buNone/>
            </a:pPr>
            <a:r>
              <a:rPr lang="en-US" sz="1739">
                <a:latin typeface="Aptos Light" panose="020B0004020202020204" pitchFamily="34" charset="0"/>
              </a:rPr>
              <a:t>Para consultar la lista completa, consulte el </a:t>
            </a:r>
            <a:r>
              <a:rPr lang="en-US" sz="1739" u="sng">
                <a:latin typeface="Aptos Light" panose="020B0004020202020204" pitchFamily="34" charset="0"/>
                <a:hlinkClick r:id="rId2"/>
              </a:rPr>
              <a:t>Manual de Política de Elegibilidad de AHCCCS</a:t>
            </a:r>
            <a:endParaRPr lang="en-US" sz="2000">
              <a:latin typeface="Aptos Light" panose="020B0004020202020204" pitchFamily="34" charset="0"/>
            </a:endParaRPr>
          </a:p>
        </p:txBody>
      </p:sp>
      <p:cxnSp>
        <p:nvCxnSpPr>
          <p:cNvPr id="10" name="Straight Connector 9">
            <a:extLst>
              <a:ext uri="{FF2B5EF4-FFF2-40B4-BE49-F238E27FC236}">
                <a16:creationId xmlns:a16="http://schemas.microsoft.com/office/drawing/2014/main" id="{02CE15F2-79AC-6700-31A3-8D27FC421B77}"/>
              </a:ext>
            </a:extLst>
          </p:cNvPr>
          <p:cNvCxnSpPr/>
          <p:nvPr/>
        </p:nvCxnSpPr>
        <p:spPr>
          <a:xfrm>
            <a:off x="6001532" y="2497841"/>
            <a:ext cx="0" cy="2637830"/>
          </a:xfrm>
          <a:prstGeom prst="line">
            <a:avLst/>
          </a:prstGeom>
          <a:ln w="9525">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050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471BA-5393-B5E9-ED9A-F27BBE0A58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54D641-1CF0-DC1B-4EFE-457261A8F0DE}"/>
              </a:ext>
            </a:extLst>
          </p:cNvPr>
          <p:cNvSpPr>
            <a:spLocks noGrp="1"/>
          </p:cNvSpPr>
          <p:nvPr>
            <p:ph type="title"/>
          </p:nvPr>
        </p:nvSpPr>
        <p:spPr/>
        <p:txBody>
          <a:bodyPr>
            <a:normAutofit/>
          </a:bodyPr>
          <a:lstStyle/>
          <a:p>
            <a:r>
              <a:rPr lang="en-US" dirty="0"/>
              <a:t>¿De </a:t>
            </a:r>
            <a:r>
              <a:rPr lang="en-US" dirty="0" err="1"/>
              <a:t>quiénes</a:t>
            </a:r>
            <a:r>
              <a:rPr lang="en-US" dirty="0"/>
              <a:t> </a:t>
            </a:r>
            <a:r>
              <a:rPr lang="en-US" dirty="0" err="1"/>
              <a:t>cuentan</a:t>
            </a:r>
            <a:r>
              <a:rPr lang="en-US" dirty="0"/>
              <a:t> </a:t>
            </a:r>
            <a:r>
              <a:rPr lang="en-US" dirty="0" err="1"/>
              <a:t>los</a:t>
            </a:r>
            <a:r>
              <a:rPr lang="en-US" dirty="0"/>
              <a:t> </a:t>
            </a:r>
            <a:r>
              <a:rPr lang="en-US" dirty="0" err="1"/>
              <a:t>ingresos</a:t>
            </a:r>
            <a:r>
              <a:rPr lang="en-US" dirty="0"/>
              <a:t>?</a:t>
            </a:r>
          </a:p>
        </p:txBody>
      </p:sp>
      <p:sp>
        <p:nvSpPr>
          <p:cNvPr id="9" name="Content Placeholder 2">
            <a:extLst>
              <a:ext uri="{FF2B5EF4-FFF2-40B4-BE49-F238E27FC236}">
                <a16:creationId xmlns:a16="http://schemas.microsoft.com/office/drawing/2014/main" id="{802BB552-B5DC-97A4-0085-B11054FA30F6}"/>
              </a:ext>
            </a:extLst>
          </p:cNvPr>
          <p:cNvSpPr>
            <a:spLocks noGrp="1"/>
          </p:cNvSpPr>
          <p:nvPr>
            <p:ph idx="1"/>
          </p:nvPr>
        </p:nvSpPr>
        <p:spPr>
          <a:xfrm>
            <a:off x="838199" y="1690688"/>
            <a:ext cx="4797991" cy="4351338"/>
          </a:xfrm>
        </p:spPr>
        <p:txBody>
          <a:bodyPr vert="horz" lIns="91440" tIns="45720" rIns="91440" bIns="45720" rtlCol="0" anchor="t">
            <a:normAutofit/>
          </a:bodyPr>
          <a:lstStyle/>
          <a:p>
            <a:pPr marL="0" indent="0">
              <a:buNone/>
            </a:pPr>
            <a:r>
              <a:rPr lang="en-US" sz="2136"/>
              <a:t>AHCCCS seguirá las pautas federales para el </a:t>
            </a:r>
            <a:r>
              <a:rPr lang="en-US" sz="2136" b="1">
                <a:solidFill>
                  <a:srgbClr val="359993"/>
                </a:solidFill>
              </a:rPr>
              <a:t>Ingreso Bruto Ajustado Modificado (MAGI)</a:t>
            </a:r>
            <a:r>
              <a:rPr lang="en-US" sz="2136"/>
              <a:t>.</a:t>
            </a:r>
          </a:p>
          <a:p>
            <a:pPr>
              <a:buClr>
                <a:srgbClr val="CB6C20"/>
              </a:buClr>
              <a:buFont typeface="Courier New" panose="02070309020205020404" pitchFamily="49" charset="0"/>
              <a:buChar char="o"/>
            </a:pPr>
            <a:r>
              <a:rPr lang="en-US" sz="1780">
                <a:latin typeface="Aptos Light"/>
              </a:rPr>
              <a:t>El </a:t>
            </a:r>
            <a:r>
              <a:rPr lang="en-US" sz="1780" b="1">
                <a:latin typeface="Aptos Light"/>
              </a:rPr>
              <a:t>ingreso contado </a:t>
            </a:r>
            <a:r>
              <a:rPr lang="en-US" sz="1780">
                <a:latin typeface="Aptos Light"/>
              </a:rPr>
              <a:t>del hogar MAGI se usa para determinar si una persona cumple con el requisito de ingresos de $580.</a:t>
            </a:r>
          </a:p>
          <a:p>
            <a:pPr>
              <a:buClr>
                <a:srgbClr val="CB6C20"/>
              </a:buClr>
              <a:buFont typeface="Courier New" panose="02070309020205020404" pitchFamily="49" charset="0"/>
              <a:buChar char="o"/>
            </a:pPr>
            <a:r>
              <a:rPr lang="en-US" sz="1780">
                <a:latin typeface="Aptos Light"/>
              </a:rPr>
              <a:t>Si dos personas sujetas a los requisitos de trabajo pertenecen al mismo hogar MAGI, se utilizará el </a:t>
            </a:r>
            <a:r>
              <a:rPr lang="en-US" sz="1780" b="1">
                <a:latin typeface="Aptos Light"/>
              </a:rPr>
              <a:t>ingreso total del hogar</a:t>
            </a:r>
            <a:r>
              <a:rPr lang="en-US" sz="1780">
                <a:latin typeface="Aptos Light"/>
              </a:rPr>
              <a:t> para determinar el cumplimiento.</a:t>
            </a:r>
          </a:p>
        </p:txBody>
      </p:sp>
      <p:sp>
        <p:nvSpPr>
          <p:cNvPr id="11" name="Rounded Rectangle 10">
            <a:extLst>
              <a:ext uri="{FF2B5EF4-FFF2-40B4-BE49-F238E27FC236}">
                <a16:creationId xmlns:a16="http://schemas.microsoft.com/office/drawing/2014/main" id="{F714C64C-9FD8-6D87-C2DA-2BA2B8B8C22B}"/>
              </a:ext>
            </a:extLst>
          </p:cNvPr>
          <p:cNvSpPr/>
          <p:nvPr/>
        </p:nvSpPr>
        <p:spPr>
          <a:xfrm>
            <a:off x="6096000" y="1690688"/>
            <a:ext cx="5257800" cy="3670126"/>
          </a:xfrm>
          <a:prstGeom prst="roundRect">
            <a:avLst>
              <a:gd name="adj" fmla="val 1066"/>
            </a:avLst>
          </a:prstGeom>
          <a:solidFill>
            <a:srgbClr val="359993">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751F756E-6BEB-50B5-4DE3-052DDCDCFE63}"/>
              </a:ext>
            </a:extLst>
          </p:cNvPr>
          <p:cNvSpPr txBox="1">
            <a:spLocks/>
          </p:cNvSpPr>
          <p:nvPr/>
        </p:nvSpPr>
        <p:spPr>
          <a:xfrm>
            <a:off x="6463430" y="2022302"/>
            <a:ext cx="4710308" cy="32758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184" b="1" dirty="0">
                <a:solidFill>
                  <a:srgbClr val="359993"/>
                </a:solidFill>
                <a:latin typeface="Aptos Black" panose="020B0004020202020204" pitchFamily="34" charset="0"/>
              </a:rPr>
              <a:t>EJEMPLO:</a:t>
            </a:r>
          </a:p>
          <a:p>
            <a:pPr marL="11113" indent="0">
              <a:buNone/>
            </a:pPr>
            <a:r>
              <a:rPr lang="en-US" sz="1729" dirty="0"/>
              <a:t>Dan y Jessica </a:t>
            </a:r>
            <a:r>
              <a:rPr lang="en-US" sz="1729" dirty="0" err="1"/>
              <a:t>están</a:t>
            </a:r>
            <a:r>
              <a:rPr lang="en-US" sz="1729" dirty="0"/>
              <a:t> </a:t>
            </a:r>
            <a:r>
              <a:rPr lang="en-US" sz="1729" dirty="0" err="1"/>
              <a:t>casados</a:t>
            </a:r>
            <a:r>
              <a:rPr lang="en-US" sz="1729" dirty="0"/>
              <a:t> y ambos </a:t>
            </a:r>
            <a:r>
              <a:rPr lang="en-US" sz="1729" dirty="0" err="1"/>
              <a:t>pertenecen</a:t>
            </a:r>
            <a:r>
              <a:rPr lang="en-US" sz="1729" dirty="0"/>
              <a:t> al </a:t>
            </a:r>
            <a:r>
              <a:rPr lang="en-US" sz="1729" dirty="0" err="1"/>
              <a:t>grupo</a:t>
            </a:r>
            <a:r>
              <a:rPr lang="en-US" sz="1729" dirty="0"/>
              <a:t> de </a:t>
            </a:r>
            <a:r>
              <a:rPr lang="en-US" sz="1729" dirty="0" err="1"/>
              <a:t>adultos</a:t>
            </a:r>
            <a:r>
              <a:rPr lang="en-US" sz="1729" dirty="0"/>
              <a:t>.</a:t>
            </a:r>
          </a:p>
          <a:p>
            <a:pPr marL="11113" indent="0">
              <a:buNone/>
            </a:pPr>
            <a:r>
              <a:rPr lang="en-US" sz="1729" dirty="0"/>
              <a:t>Dan </a:t>
            </a:r>
            <a:r>
              <a:rPr lang="en-US" sz="1729" dirty="0" err="1"/>
              <a:t>gana</a:t>
            </a:r>
            <a:r>
              <a:rPr lang="en-US" sz="1729" dirty="0"/>
              <a:t> $350 al </a:t>
            </a:r>
            <a:r>
              <a:rPr lang="en-US" sz="1729" dirty="0" err="1"/>
              <a:t>mes</a:t>
            </a:r>
            <a:r>
              <a:rPr lang="en-US" sz="1729" dirty="0"/>
              <a:t> y Jessica </a:t>
            </a:r>
            <a:r>
              <a:rPr lang="en-US" sz="1729" dirty="0" err="1"/>
              <a:t>gana</a:t>
            </a:r>
            <a:r>
              <a:rPr lang="en-US" sz="1729" dirty="0"/>
              <a:t> $450 al </a:t>
            </a:r>
            <a:r>
              <a:rPr lang="en-US" sz="1729" dirty="0" err="1"/>
              <a:t>mes</a:t>
            </a:r>
            <a:r>
              <a:rPr lang="en-US" sz="1729" dirty="0"/>
              <a:t>.</a:t>
            </a:r>
          </a:p>
          <a:p>
            <a:pPr marL="11113" indent="0">
              <a:buNone/>
            </a:pPr>
            <a:r>
              <a:rPr lang="en-US" sz="1729" dirty="0"/>
              <a:t>Juntos </a:t>
            </a:r>
            <a:r>
              <a:rPr lang="en-US" sz="1729" dirty="0" err="1"/>
              <a:t>ganan</a:t>
            </a:r>
            <a:r>
              <a:rPr lang="en-US" sz="1729" dirty="0"/>
              <a:t> $800 al </a:t>
            </a:r>
            <a:r>
              <a:rPr lang="en-US" sz="1729" dirty="0" err="1"/>
              <a:t>mes</a:t>
            </a:r>
            <a:r>
              <a:rPr lang="en-US" sz="1729" dirty="0"/>
              <a:t>.</a:t>
            </a:r>
          </a:p>
          <a:p>
            <a:pPr marL="11113" indent="0" algn="ctr">
              <a:buNone/>
            </a:pPr>
            <a:r>
              <a:rPr lang="en-US" sz="1729" b="1" dirty="0"/>
              <a:t>$800 &gt; $580 = </a:t>
            </a:r>
            <a:r>
              <a:rPr lang="en-US" sz="1729" b="1" i="1" dirty="0"/>
              <a:t>¡ambos</a:t>
            </a:r>
            <a:r>
              <a:rPr lang="en-US" sz="1729" b="1" dirty="0"/>
              <a:t> </a:t>
            </a:r>
            <a:r>
              <a:rPr lang="en-US" sz="1729" b="1" dirty="0" err="1"/>
              <a:t>cumplen</a:t>
            </a:r>
            <a:r>
              <a:rPr lang="en-US" sz="1729" b="1" dirty="0"/>
              <a:t> </a:t>
            </a:r>
            <a:br>
              <a:rPr lang="en-US" sz="1900" b="1" dirty="0"/>
            </a:br>
            <a:r>
              <a:rPr lang="en-US" sz="1729" b="1" dirty="0"/>
              <a:t>con </a:t>
            </a:r>
            <a:r>
              <a:rPr lang="en-US" sz="1729" b="1" dirty="0" err="1"/>
              <a:t>los</a:t>
            </a:r>
            <a:r>
              <a:rPr lang="en-US" sz="1729" b="1" dirty="0"/>
              <a:t> </a:t>
            </a:r>
            <a:r>
              <a:rPr lang="en-US" sz="1729" b="1" dirty="0" err="1"/>
              <a:t>requisitos</a:t>
            </a:r>
            <a:r>
              <a:rPr lang="en-US" sz="1729" b="1" dirty="0"/>
              <a:t> de </a:t>
            </a:r>
            <a:r>
              <a:rPr lang="en-US" sz="1729" b="1" dirty="0" err="1"/>
              <a:t>trabajo</a:t>
            </a:r>
            <a:r>
              <a:rPr lang="en-US" sz="1729" b="1" dirty="0"/>
              <a:t>!</a:t>
            </a:r>
          </a:p>
        </p:txBody>
      </p:sp>
      <p:sp>
        <p:nvSpPr>
          <p:cNvPr id="14" name="Rounded Rectangle 13">
            <a:extLst>
              <a:ext uri="{FF2B5EF4-FFF2-40B4-BE49-F238E27FC236}">
                <a16:creationId xmlns:a16="http://schemas.microsoft.com/office/drawing/2014/main" id="{FB878C0F-A8B2-7A51-A6A2-98C2654B20F8}"/>
              </a:ext>
            </a:extLst>
          </p:cNvPr>
          <p:cNvSpPr/>
          <p:nvPr/>
        </p:nvSpPr>
        <p:spPr>
          <a:xfrm>
            <a:off x="7196724" y="3989619"/>
            <a:ext cx="3313089" cy="651353"/>
          </a:xfrm>
          <a:prstGeom prst="roundRect">
            <a:avLst>
              <a:gd name="adj" fmla="val 50000"/>
            </a:avLst>
          </a:prstGeom>
          <a:noFill/>
          <a:ln>
            <a:solidFill>
              <a:srgbClr val="3599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2207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9C28A-154D-37CB-9324-CBA5ADD68756}"/>
              </a:ext>
            </a:extLst>
          </p:cNvPr>
          <p:cNvSpPr>
            <a:spLocks noGrp="1"/>
          </p:cNvSpPr>
          <p:nvPr>
            <p:ph type="title"/>
          </p:nvPr>
        </p:nvSpPr>
        <p:spPr/>
        <p:txBody>
          <a:bodyPr>
            <a:normAutofit/>
          </a:bodyPr>
          <a:lstStyle/>
          <a:p>
            <a:r>
              <a:rPr lang="en-US" dirty="0" err="1"/>
              <a:t>Actividades</a:t>
            </a:r>
            <a:r>
              <a:rPr lang="en-US" dirty="0"/>
              <a:t> </a:t>
            </a:r>
            <a:r>
              <a:rPr lang="en-US" dirty="0" err="1"/>
              <a:t>calificadas</a:t>
            </a:r>
            <a:r>
              <a:rPr lang="en-US" dirty="0"/>
              <a:t>:</a:t>
            </a:r>
            <a:br>
              <a:rPr lang="en-US" dirty="0"/>
            </a:br>
            <a:r>
              <a:rPr lang="en-US" dirty="0" err="1"/>
              <a:t>trabajo</a:t>
            </a:r>
            <a:r>
              <a:rPr lang="en-US" dirty="0"/>
              <a:t> y </a:t>
            </a:r>
            <a:r>
              <a:rPr lang="en-US" dirty="0" err="1"/>
              <a:t>estudios</a:t>
            </a:r>
            <a:r>
              <a:rPr lang="en-US" dirty="0"/>
              <a:t> (1 de 2)</a:t>
            </a:r>
          </a:p>
        </p:txBody>
      </p:sp>
      <p:sp>
        <p:nvSpPr>
          <p:cNvPr id="3" name="Content Placeholder 2">
            <a:extLst>
              <a:ext uri="{FF2B5EF4-FFF2-40B4-BE49-F238E27FC236}">
                <a16:creationId xmlns:a16="http://schemas.microsoft.com/office/drawing/2014/main" id="{7D0BF21A-8159-E2CD-DD74-DF6E74FCE8DC}"/>
              </a:ext>
            </a:extLst>
          </p:cNvPr>
          <p:cNvSpPr>
            <a:spLocks noGrp="1"/>
          </p:cNvSpPr>
          <p:nvPr>
            <p:ph sz="half" idx="1"/>
          </p:nvPr>
        </p:nvSpPr>
        <p:spPr>
          <a:xfrm>
            <a:off x="5998464" y="1977771"/>
            <a:ext cx="4663440" cy="4351338"/>
          </a:xfrm>
        </p:spPr>
        <p:txBody>
          <a:bodyPr vert="horz" lIns="91440" tIns="45720" rIns="91440" bIns="45720" rtlCol="0" anchor="t">
            <a:normAutofit/>
          </a:bodyPr>
          <a:lstStyle/>
          <a:p>
            <a:pPr marL="0" indent="0">
              <a:buNone/>
            </a:pPr>
            <a:r>
              <a:rPr lang="en-US" sz="2100" b="1" dirty="0" err="1">
                <a:ea typeface="+mn-lt"/>
                <a:cs typeface="+mn-lt"/>
              </a:rPr>
              <a:t>Estudios</a:t>
            </a:r>
            <a:r>
              <a:rPr lang="en-US" sz="2100" b="1" dirty="0">
                <a:ea typeface="+mn-lt"/>
                <a:cs typeface="+mn-lt"/>
              </a:rPr>
              <a:t> de medio </a:t>
            </a:r>
            <a:r>
              <a:rPr lang="en-US" sz="2100" b="1" dirty="0" err="1">
                <a:ea typeface="+mn-lt"/>
                <a:cs typeface="+mn-lt"/>
              </a:rPr>
              <a:t>tiempo</a:t>
            </a:r>
            <a:r>
              <a:rPr lang="en-US" sz="2100" b="1" dirty="0">
                <a:ea typeface="+mn-lt"/>
                <a:cs typeface="+mn-lt"/>
              </a:rPr>
              <a:t> o </a:t>
            </a:r>
            <a:r>
              <a:rPr lang="en-US" sz="2100" b="1" dirty="0" err="1">
                <a:ea typeface="+mn-lt"/>
                <a:cs typeface="+mn-lt"/>
              </a:rPr>
              <a:t>tiempo</a:t>
            </a:r>
            <a:r>
              <a:rPr lang="en-US" sz="2100" b="1" dirty="0">
                <a:ea typeface="+mn-lt"/>
                <a:cs typeface="+mn-lt"/>
              </a:rPr>
              <a:t> </a:t>
            </a:r>
            <a:r>
              <a:rPr lang="en-US" sz="2100" b="1" dirty="0" err="1">
                <a:ea typeface="+mn-lt"/>
                <a:cs typeface="+mn-lt"/>
              </a:rPr>
              <a:t>completo</a:t>
            </a:r>
            <a:r>
              <a:rPr lang="en-US" sz="2100" b="1" dirty="0">
                <a:ea typeface="+mn-lt"/>
                <a:cs typeface="+mn-lt"/>
              </a:rPr>
              <a:t>:</a:t>
            </a:r>
          </a:p>
          <a:p>
            <a:pPr lvl="1"/>
            <a:endParaRPr lang="en-US" dirty="0"/>
          </a:p>
          <a:p>
            <a:endParaRPr lang="en-US" sz="2400" dirty="0"/>
          </a:p>
        </p:txBody>
      </p:sp>
      <p:sp>
        <p:nvSpPr>
          <p:cNvPr id="4" name="Content Placeholder 3">
            <a:extLst>
              <a:ext uri="{FF2B5EF4-FFF2-40B4-BE49-F238E27FC236}">
                <a16:creationId xmlns:a16="http://schemas.microsoft.com/office/drawing/2014/main" id="{1FCE8615-DF97-44C4-ECB1-6D0A1C6FB0AF}"/>
              </a:ext>
            </a:extLst>
          </p:cNvPr>
          <p:cNvSpPr>
            <a:spLocks noGrp="1"/>
          </p:cNvSpPr>
          <p:nvPr>
            <p:ph sz="half" idx="2"/>
          </p:nvPr>
        </p:nvSpPr>
        <p:spPr>
          <a:xfrm>
            <a:off x="1371600" y="2093658"/>
            <a:ext cx="3794760" cy="4351338"/>
          </a:xfrm>
        </p:spPr>
        <p:txBody>
          <a:bodyPr vert="horz" lIns="91440" tIns="45720" rIns="91440" bIns="45720" rtlCol="0" anchor="t">
            <a:normAutofit/>
          </a:bodyPr>
          <a:lstStyle/>
          <a:p>
            <a:pPr marL="0" indent="0">
              <a:buNone/>
            </a:pPr>
            <a:r>
              <a:rPr lang="en-US" sz="2100" b="1" dirty="0"/>
              <a:t>El </a:t>
            </a:r>
            <a:r>
              <a:rPr lang="en-US" sz="2100" b="1" dirty="0" err="1"/>
              <a:t>trabajo</a:t>
            </a:r>
            <a:r>
              <a:rPr lang="en-US" sz="2100" b="1" dirty="0"/>
              <a:t> </a:t>
            </a:r>
            <a:r>
              <a:rPr lang="en-US" sz="2100" b="1" dirty="0" err="1"/>
              <a:t>incluye</a:t>
            </a:r>
            <a:r>
              <a:rPr lang="en-US" sz="2100" b="1" dirty="0"/>
              <a:t>:</a:t>
            </a:r>
          </a:p>
          <a:p>
            <a:pPr marL="0" indent="0">
              <a:buNone/>
            </a:pPr>
            <a:endParaRPr lang="en-US" sz="2400" dirty="0"/>
          </a:p>
        </p:txBody>
      </p:sp>
      <p:sp>
        <p:nvSpPr>
          <p:cNvPr id="6" name="TextBox 5">
            <a:extLst>
              <a:ext uri="{FF2B5EF4-FFF2-40B4-BE49-F238E27FC236}">
                <a16:creationId xmlns:a16="http://schemas.microsoft.com/office/drawing/2014/main" id="{DAF1B2E9-5EB1-80AA-023B-70EBE519BF30}"/>
              </a:ext>
            </a:extLst>
          </p:cNvPr>
          <p:cNvSpPr txBox="1"/>
          <p:nvPr/>
        </p:nvSpPr>
        <p:spPr>
          <a:xfrm>
            <a:off x="963459" y="3050786"/>
            <a:ext cx="3846534" cy="3094825"/>
          </a:xfrm>
          <a:prstGeom prst="rect">
            <a:avLst/>
          </a:prstGeom>
          <a:noFill/>
        </p:spPr>
        <p:txBody>
          <a:bodyPr wrap="square">
            <a:noAutofit/>
          </a:bodyPr>
          <a:lstStyle/>
          <a:p>
            <a:pPr marL="285750" indent="-285750">
              <a:buClr>
                <a:srgbClr val="94C080"/>
              </a:buClr>
              <a:buSzPct val="70000"/>
              <a:buFont typeface="Wingdings" pitchFamily="2" charset="2"/>
              <a:buChar char="ü"/>
            </a:pPr>
            <a:r>
              <a:rPr lang="en-US" sz="2000" dirty="0">
                <a:latin typeface="Aptos Light" panose="020B0004020202020204" pitchFamily="34" charset="0"/>
              </a:rPr>
              <a:t>Empleo, </a:t>
            </a:r>
            <a:r>
              <a:rPr lang="en-US" sz="2000" dirty="0" err="1">
                <a:latin typeface="Aptos Light" panose="020B0004020202020204" pitchFamily="34" charset="0"/>
              </a:rPr>
              <a:t>incluido</a:t>
            </a:r>
            <a:r>
              <a:rPr lang="en-US" sz="2000" dirty="0">
                <a:latin typeface="Aptos Light" panose="020B0004020202020204" pitchFamily="34" charset="0"/>
              </a:rPr>
              <a:t> el </a:t>
            </a:r>
            <a:r>
              <a:rPr lang="en-US" sz="2000" dirty="0" err="1">
                <a:latin typeface="Aptos Light" panose="020B0004020202020204" pitchFamily="34" charset="0"/>
              </a:rPr>
              <a:t>trabajo</a:t>
            </a:r>
            <a:r>
              <a:rPr lang="en-US" sz="2000" dirty="0">
                <a:latin typeface="Aptos Light" panose="020B0004020202020204" pitchFamily="34" charset="0"/>
              </a:rPr>
              <a:t> </a:t>
            </a:r>
            <a:r>
              <a:rPr lang="en-US" sz="2000" dirty="0" err="1">
                <a:latin typeface="Aptos Light" panose="020B0004020202020204" pitchFamily="34" charset="0"/>
              </a:rPr>
              <a:t>por</a:t>
            </a:r>
            <a:r>
              <a:rPr lang="en-US" sz="2000" dirty="0">
                <a:latin typeface="Aptos Light" panose="020B0004020202020204" pitchFamily="34" charset="0"/>
              </a:rPr>
              <a:t> </a:t>
            </a:r>
            <a:r>
              <a:rPr lang="en-US" sz="2000" dirty="0" err="1">
                <a:latin typeface="Aptos Light" panose="020B0004020202020204" pitchFamily="34" charset="0"/>
              </a:rPr>
              <a:t>encargo</a:t>
            </a:r>
            <a:endParaRPr lang="en-US" sz="2000" dirty="0">
              <a:latin typeface="Aptos Light" panose="020B0004020202020204" pitchFamily="34" charset="0"/>
            </a:endParaRPr>
          </a:p>
          <a:p>
            <a:pPr marL="285750" indent="-285750">
              <a:buClr>
                <a:srgbClr val="94C080"/>
              </a:buClr>
              <a:buSzPct val="70000"/>
              <a:buFont typeface="Wingdings" pitchFamily="2" charset="2"/>
              <a:buChar char="ü"/>
            </a:pPr>
            <a:r>
              <a:rPr lang="en-US" sz="2000" dirty="0" err="1">
                <a:latin typeface="Aptos Light" panose="020B0004020202020204" pitchFamily="34" charset="0"/>
              </a:rPr>
              <a:t>Trabajo</a:t>
            </a:r>
            <a:r>
              <a:rPr lang="en-US" sz="2000" dirty="0">
                <a:latin typeface="Aptos Light" panose="020B0004020202020204" pitchFamily="34" charset="0"/>
              </a:rPr>
              <a:t> </a:t>
            </a:r>
            <a:r>
              <a:rPr lang="en-US" sz="2000" dirty="0" err="1">
                <a:latin typeface="Aptos Light" panose="020B0004020202020204" pitchFamily="34" charset="0"/>
              </a:rPr>
              <a:t>por</a:t>
            </a:r>
            <a:r>
              <a:rPr lang="en-US" sz="2000" dirty="0">
                <a:latin typeface="Aptos Light" panose="020B0004020202020204" pitchFamily="34" charset="0"/>
              </a:rPr>
              <a:t> </a:t>
            </a:r>
            <a:r>
              <a:rPr lang="en-US" sz="2000" dirty="0" err="1">
                <a:latin typeface="Aptos Light" panose="020B0004020202020204" pitchFamily="34" charset="0"/>
              </a:rPr>
              <a:t>cuenta</a:t>
            </a:r>
            <a:r>
              <a:rPr lang="en-US" sz="2000" dirty="0">
                <a:latin typeface="Aptos Light" panose="020B0004020202020204" pitchFamily="34" charset="0"/>
              </a:rPr>
              <a:t> </a:t>
            </a:r>
            <a:r>
              <a:rPr lang="en-US" sz="2000" dirty="0" err="1">
                <a:latin typeface="Aptos Light" panose="020B0004020202020204" pitchFamily="34" charset="0"/>
              </a:rPr>
              <a:t>propia</a:t>
            </a:r>
            <a:endParaRPr lang="en-US" sz="2000" dirty="0">
              <a:latin typeface="Aptos Light" panose="020B0004020202020204" pitchFamily="34" charset="0"/>
            </a:endParaRPr>
          </a:p>
          <a:p>
            <a:pPr marL="285750" indent="-285750">
              <a:buClr>
                <a:srgbClr val="94C080"/>
              </a:buClr>
              <a:buSzPct val="70000"/>
              <a:buFont typeface="Wingdings" pitchFamily="2" charset="2"/>
              <a:buChar char="ü"/>
            </a:pPr>
            <a:r>
              <a:rPr lang="en-US" sz="2000" dirty="0" err="1">
                <a:latin typeface="Aptos Light" panose="020B0004020202020204" pitchFamily="34" charset="0"/>
              </a:rPr>
              <a:t>Trabajo</a:t>
            </a:r>
            <a:r>
              <a:rPr lang="en-US" sz="2000" dirty="0">
                <a:latin typeface="Aptos Light" panose="020B0004020202020204" pitchFamily="34" charset="0"/>
              </a:rPr>
              <a:t> </a:t>
            </a:r>
            <a:r>
              <a:rPr lang="en-US" sz="2000" dirty="0" err="1">
                <a:latin typeface="Aptos Light" panose="020B0004020202020204" pitchFamily="34" charset="0"/>
              </a:rPr>
              <a:t>como</a:t>
            </a:r>
            <a:r>
              <a:rPr lang="en-US" sz="2000" dirty="0">
                <a:latin typeface="Aptos Light" panose="020B0004020202020204" pitchFamily="34" charset="0"/>
              </a:rPr>
              <a:t> </a:t>
            </a:r>
            <a:r>
              <a:rPr lang="en-US" sz="2000" dirty="0" err="1">
                <a:latin typeface="Aptos Light" panose="020B0004020202020204" pitchFamily="34" charset="0"/>
              </a:rPr>
              <a:t>contratista</a:t>
            </a:r>
            <a:r>
              <a:rPr lang="en-US" sz="2000" dirty="0">
                <a:latin typeface="Aptos Light" panose="020B0004020202020204" pitchFamily="34" charset="0"/>
              </a:rPr>
              <a:t> </a:t>
            </a:r>
            <a:r>
              <a:rPr lang="en-US" sz="2000" dirty="0" err="1">
                <a:latin typeface="Aptos Light" panose="020B0004020202020204" pitchFamily="34" charset="0"/>
              </a:rPr>
              <a:t>independiente</a:t>
            </a:r>
            <a:endParaRPr lang="en-US" sz="2000" dirty="0">
              <a:latin typeface="Aptos Light" panose="020B0004020202020204" pitchFamily="34" charset="0"/>
            </a:endParaRPr>
          </a:p>
          <a:p>
            <a:pPr marL="285750" indent="-285750">
              <a:buClr>
                <a:srgbClr val="94C080"/>
              </a:buClr>
              <a:buSzPct val="70000"/>
              <a:buFont typeface="Wingdings" pitchFamily="2" charset="2"/>
              <a:buChar char="ü"/>
            </a:pPr>
            <a:r>
              <a:rPr lang="en-US" sz="2000" dirty="0" err="1">
                <a:latin typeface="Aptos Light" panose="020B0004020202020204" pitchFamily="34" charset="0"/>
              </a:rPr>
              <a:t>Trabajo</a:t>
            </a:r>
            <a:r>
              <a:rPr lang="en-US" sz="2000" dirty="0">
                <a:latin typeface="Aptos Light" panose="020B0004020202020204" pitchFamily="34" charset="0"/>
              </a:rPr>
              <a:t> no </a:t>
            </a:r>
            <a:r>
              <a:rPr lang="en-US" sz="2000" dirty="0" err="1">
                <a:latin typeface="Aptos Light" panose="020B0004020202020204" pitchFamily="34" charset="0"/>
              </a:rPr>
              <a:t>remunerado</a:t>
            </a:r>
            <a:r>
              <a:rPr lang="en-US" sz="2000" dirty="0">
                <a:latin typeface="Aptos Light" panose="020B0004020202020204" pitchFamily="34" charset="0"/>
              </a:rPr>
              <a:t>, </a:t>
            </a:r>
            <a:r>
              <a:rPr lang="en-US" sz="2000" dirty="0" err="1">
                <a:latin typeface="Aptos Light" panose="020B0004020202020204" pitchFamily="34" charset="0"/>
              </a:rPr>
              <a:t>como</a:t>
            </a:r>
            <a:r>
              <a:rPr lang="en-US" sz="2000" dirty="0">
                <a:latin typeface="Aptos Light" panose="020B0004020202020204" pitchFamily="34" charset="0"/>
              </a:rPr>
              <a:t> </a:t>
            </a:r>
            <a:r>
              <a:rPr lang="en-US" sz="2000" dirty="0" err="1">
                <a:latin typeface="Aptos Light" panose="020B0004020202020204" pitchFamily="34" charset="0"/>
              </a:rPr>
              <a:t>pasantías</a:t>
            </a:r>
            <a:r>
              <a:rPr lang="en-US" sz="2000" dirty="0">
                <a:latin typeface="Aptos Light" panose="020B0004020202020204" pitchFamily="34" charset="0"/>
              </a:rPr>
              <a:t> sin </a:t>
            </a:r>
            <a:r>
              <a:rPr lang="en-US" sz="2000" dirty="0" err="1">
                <a:latin typeface="Aptos Light" panose="020B0004020202020204" pitchFamily="34" charset="0"/>
              </a:rPr>
              <a:t>pago</a:t>
            </a:r>
            <a:r>
              <a:rPr lang="en-US" sz="2000" dirty="0">
                <a:latin typeface="Aptos Light" panose="020B0004020202020204" pitchFamily="34" charset="0"/>
              </a:rPr>
              <a:t> o </a:t>
            </a:r>
            <a:r>
              <a:rPr lang="en-US" sz="2000" dirty="0" err="1">
                <a:latin typeface="Aptos Light" panose="020B0004020202020204" pitchFamily="34" charset="0"/>
              </a:rPr>
              <a:t>trabajo</a:t>
            </a:r>
            <a:r>
              <a:rPr lang="en-US" sz="2000" dirty="0">
                <a:latin typeface="Aptos Light" panose="020B0004020202020204" pitchFamily="34" charset="0"/>
              </a:rPr>
              <a:t> a </a:t>
            </a:r>
            <a:r>
              <a:rPr lang="en-US" sz="2000" dirty="0" err="1">
                <a:latin typeface="Aptos Light" panose="020B0004020202020204" pitchFamily="34" charset="0"/>
              </a:rPr>
              <a:t>cambio</a:t>
            </a:r>
            <a:r>
              <a:rPr lang="en-US" sz="2000" dirty="0">
                <a:latin typeface="Aptos Light" panose="020B0004020202020204" pitchFamily="34" charset="0"/>
              </a:rPr>
              <a:t> de </a:t>
            </a:r>
            <a:r>
              <a:rPr lang="en-US" sz="2000" dirty="0" err="1">
                <a:latin typeface="Aptos Light" panose="020B0004020202020204" pitchFamily="34" charset="0"/>
              </a:rPr>
              <a:t>bienes</a:t>
            </a:r>
            <a:r>
              <a:rPr lang="en-US" sz="2000" dirty="0">
                <a:latin typeface="Aptos Light" panose="020B0004020202020204" pitchFamily="34" charset="0"/>
              </a:rPr>
              <a:t> o </a:t>
            </a:r>
            <a:r>
              <a:rPr lang="en-US" sz="2000" dirty="0" err="1">
                <a:latin typeface="Aptos Light" panose="020B0004020202020204" pitchFamily="34" charset="0"/>
              </a:rPr>
              <a:t>servicios</a:t>
            </a:r>
            <a:endParaRPr lang="en-US" sz="2000" dirty="0">
              <a:latin typeface="Aptos Light" panose="020B0004020202020204" pitchFamily="34" charset="0"/>
            </a:endParaRPr>
          </a:p>
        </p:txBody>
      </p:sp>
      <p:sp>
        <p:nvSpPr>
          <p:cNvPr id="7" name="TextBox 6">
            <a:extLst>
              <a:ext uri="{FF2B5EF4-FFF2-40B4-BE49-F238E27FC236}">
                <a16:creationId xmlns:a16="http://schemas.microsoft.com/office/drawing/2014/main" id="{9E7008AF-87C3-C3D3-AED6-03B2400675DA}"/>
              </a:ext>
            </a:extLst>
          </p:cNvPr>
          <p:cNvSpPr txBox="1"/>
          <p:nvPr/>
        </p:nvSpPr>
        <p:spPr>
          <a:xfrm>
            <a:off x="5773453" y="3050787"/>
            <a:ext cx="5129409" cy="3094828"/>
          </a:xfrm>
          <a:prstGeom prst="rect">
            <a:avLst/>
          </a:prstGeom>
          <a:noFill/>
        </p:spPr>
        <p:txBody>
          <a:bodyPr wrap="square">
            <a:noAutofit/>
          </a:bodyPr>
          <a:lstStyle/>
          <a:p>
            <a:pPr marL="285750" indent="-285750">
              <a:buClr>
                <a:srgbClr val="359993"/>
              </a:buClr>
              <a:buSzPct val="70000"/>
              <a:buFont typeface="Wingdings" pitchFamily="2" charset="2"/>
              <a:buChar char="ü"/>
            </a:pPr>
            <a:r>
              <a:rPr lang="en-US" sz="2000" dirty="0" err="1">
                <a:latin typeface="Aptos Light" panose="020B0004020202020204" pitchFamily="34" charset="0"/>
                <a:ea typeface="+mn-lt"/>
                <a:cs typeface="+mn-lt"/>
              </a:rPr>
              <a:t>Institución</a:t>
            </a:r>
            <a:r>
              <a:rPr lang="en-US" sz="2000" dirty="0">
                <a:latin typeface="Aptos Light" panose="020B0004020202020204" pitchFamily="34" charset="0"/>
                <a:ea typeface="+mn-lt"/>
                <a:cs typeface="+mn-lt"/>
              </a:rPr>
              <a:t> de </a:t>
            </a:r>
            <a:r>
              <a:rPr lang="en-US" sz="2000" dirty="0" err="1">
                <a:latin typeface="Aptos Light" panose="020B0004020202020204" pitchFamily="34" charset="0"/>
                <a:ea typeface="+mn-lt"/>
                <a:cs typeface="+mn-lt"/>
              </a:rPr>
              <a:t>educación</a:t>
            </a:r>
            <a:r>
              <a:rPr lang="en-US" sz="2000" dirty="0">
                <a:latin typeface="Aptos Light" panose="020B0004020202020204" pitchFamily="34" charset="0"/>
                <a:ea typeface="+mn-lt"/>
                <a:cs typeface="+mn-lt"/>
              </a:rPr>
              <a:t> superior (</a:t>
            </a:r>
            <a:r>
              <a:rPr lang="en-US" sz="2000" dirty="0" err="1">
                <a:latin typeface="Aptos Light" panose="020B0004020202020204" pitchFamily="34" charset="0"/>
                <a:ea typeface="+mn-lt"/>
                <a:cs typeface="+mn-lt"/>
              </a:rPr>
              <a:t>universidad</a:t>
            </a:r>
            <a:r>
              <a:rPr lang="en-US" sz="2000" dirty="0">
                <a:latin typeface="Aptos Light" panose="020B0004020202020204" pitchFamily="34" charset="0"/>
                <a:ea typeface="+mn-lt"/>
                <a:cs typeface="+mn-lt"/>
              </a:rPr>
              <a:t>)</a:t>
            </a:r>
          </a:p>
          <a:p>
            <a:pPr marL="285750" indent="-285750">
              <a:buClr>
                <a:srgbClr val="359993"/>
              </a:buClr>
              <a:buSzPct val="70000"/>
              <a:buFont typeface="Wingdings" pitchFamily="2" charset="2"/>
              <a:buChar char="ü"/>
            </a:pPr>
            <a:r>
              <a:rPr lang="en-US" sz="2000" dirty="0" err="1">
                <a:latin typeface="Aptos Light" panose="020B0004020202020204" pitchFamily="34" charset="0"/>
                <a:ea typeface="+mn-lt"/>
                <a:cs typeface="+mn-lt"/>
              </a:rPr>
              <a:t>Programa</a:t>
            </a:r>
            <a:r>
              <a:rPr lang="en-US" sz="2000" dirty="0">
                <a:latin typeface="Aptos Light" panose="020B0004020202020204" pitchFamily="34" charset="0"/>
                <a:ea typeface="+mn-lt"/>
                <a:cs typeface="+mn-lt"/>
              </a:rPr>
              <a:t> de </a:t>
            </a:r>
            <a:r>
              <a:rPr lang="en-US" sz="2000" dirty="0" err="1">
                <a:latin typeface="Aptos Light" panose="020B0004020202020204" pitchFamily="34" charset="0"/>
                <a:ea typeface="+mn-lt"/>
                <a:cs typeface="+mn-lt"/>
              </a:rPr>
              <a:t>educación</a:t>
            </a:r>
            <a:r>
              <a:rPr lang="en-US" sz="2000" dirty="0">
                <a:latin typeface="Aptos Light" panose="020B0004020202020204" pitchFamily="34" charset="0"/>
                <a:ea typeface="+mn-lt"/>
                <a:cs typeface="+mn-lt"/>
              </a:rPr>
              <a:t> </a:t>
            </a:r>
            <a:r>
              <a:rPr lang="en-US" sz="2000" dirty="0" err="1">
                <a:latin typeface="Aptos Light" panose="020B0004020202020204" pitchFamily="34" charset="0"/>
                <a:ea typeface="+mn-lt"/>
                <a:cs typeface="+mn-lt"/>
              </a:rPr>
              <a:t>técnica</a:t>
            </a:r>
            <a:r>
              <a:rPr lang="en-US" sz="2000" dirty="0">
                <a:latin typeface="Aptos Light" panose="020B0004020202020204" pitchFamily="34" charset="0"/>
                <a:ea typeface="+mn-lt"/>
                <a:cs typeface="+mn-lt"/>
              </a:rPr>
              <a:t> y </a:t>
            </a:r>
            <a:r>
              <a:rPr lang="en-US" sz="2000" dirty="0" err="1">
                <a:latin typeface="Aptos Light" panose="020B0004020202020204" pitchFamily="34" charset="0"/>
                <a:ea typeface="+mn-lt"/>
                <a:cs typeface="+mn-lt"/>
              </a:rPr>
              <a:t>profesional</a:t>
            </a:r>
            <a:endParaRPr lang="en-US" sz="2000" dirty="0">
              <a:latin typeface="Aptos Light" panose="020B0004020202020204" pitchFamily="34" charset="0"/>
              <a:ea typeface="+mn-lt"/>
              <a:cs typeface="+mn-lt"/>
            </a:endParaRPr>
          </a:p>
          <a:p>
            <a:pPr marL="285750" indent="-285750">
              <a:buClr>
                <a:srgbClr val="359993"/>
              </a:buClr>
              <a:buSzPct val="70000"/>
              <a:buFont typeface="Wingdings" pitchFamily="2" charset="2"/>
              <a:buChar char="ü"/>
            </a:pPr>
            <a:r>
              <a:rPr lang="en-US" sz="2000" dirty="0">
                <a:latin typeface="Aptos Light" panose="020B0004020202020204" pitchFamily="34" charset="0"/>
                <a:ea typeface="+mn-lt"/>
                <a:cs typeface="+mn-lt"/>
              </a:rPr>
              <a:t>Escuela </a:t>
            </a:r>
            <a:r>
              <a:rPr lang="en-US" sz="2000" dirty="0" err="1">
                <a:latin typeface="Aptos Light" panose="020B0004020202020204" pitchFamily="34" charset="0"/>
                <a:ea typeface="+mn-lt"/>
                <a:cs typeface="+mn-lt"/>
              </a:rPr>
              <a:t>secundaria</a:t>
            </a:r>
            <a:endParaRPr lang="en-US" sz="2000" dirty="0">
              <a:latin typeface="Aptos Light" panose="020B0004020202020204" pitchFamily="34" charset="0"/>
              <a:ea typeface="+mn-lt"/>
              <a:cs typeface="+mn-lt"/>
            </a:endParaRPr>
          </a:p>
          <a:p>
            <a:pPr marL="285750" indent="-285750">
              <a:buClr>
                <a:srgbClr val="359993"/>
              </a:buClr>
              <a:buSzPct val="70000"/>
              <a:buFont typeface="Wingdings" pitchFamily="2" charset="2"/>
              <a:buChar char="ü"/>
            </a:pPr>
            <a:r>
              <a:rPr lang="en-US" sz="2000" dirty="0" err="1">
                <a:latin typeface="Aptos Light" panose="020B0004020202020204" pitchFamily="34" charset="0"/>
                <a:ea typeface="+mn-lt"/>
                <a:cs typeface="+mn-lt"/>
              </a:rPr>
              <a:t>Programa</a:t>
            </a:r>
            <a:r>
              <a:rPr lang="en-US" sz="2000" dirty="0">
                <a:latin typeface="Aptos Light" panose="020B0004020202020204" pitchFamily="34" charset="0"/>
                <a:ea typeface="+mn-lt"/>
                <a:cs typeface="+mn-lt"/>
              </a:rPr>
              <a:t> </a:t>
            </a:r>
            <a:r>
              <a:rPr lang="en-US" sz="2000" dirty="0" err="1">
                <a:latin typeface="Aptos Light" panose="020B0004020202020204" pitchFamily="34" charset="0"/>
                <a:ea typeface="+mn-lt"/>
                <a:cs typeface="+mn-lt"/>
              </a:rPr>
              <a:t>aprobado</a:t>
            </a:r>
            <a:r>
              <a:rPr lang="en-US" sz="2000" dirty="0">
                <a:latin typeface="Aptos Light" panose="020B0004020202020204" pitchFamily="34" charset="0"/>
                <a:ea typeface="+mn-lt"/>
                <a:cs typeface="+mn-lt"/>
              </a:rPr>
              <a:t> </a:t>
            </a:r>
            <a:r>
              <a:rPr lang="en-US" sz="2000" dirty="0" err="1">
                <a:latin typeface="Aptos Light" panose="020B0004020202020204" pitchFamily="34" charset="0"/>
                <a:ea typeface="+mn-lt"/>
                <a:cs typeface="+mn-lt"/>
              </a:rPr>
              <a:t>por</a:t>
            </a:r>
            <a:r>
              <a:rPr lang="en-US" sz="2000" dirty="0">
                <a:latin typeface="Aptos Light" panose="020B0004020202020204" pitchFamily="34" charset="0"/>
                <a:ea typeface="+mn-lt"/>
                <a:cs typeface="+mn-lt"/>
              </a:rPr>
              <a:t> el </a:t>
            </a:r>
            <a:r>
              <a:rPr lang="en-US" sz="2000" dirty="0" err="1">
                <a:latin typeface="Aptos Light" panose="020B0004020202020204" pitchFamily="34" charset="0"/>
                <a:ea typeface="+mn-lt"/>
                <a:cs typeface="+mn-lt"/>
              </a:rPr>
              <a:t>estado</a:t>
            </a:r>
            <a:r>
              <a:rPr lang="en-US" sz="2000" dirty="0">
                <a:latin typeface="Aptos Light" panose="020B0004020202020204" pitchFamily="34" charset="0"/>
                <a:ea typeface="+mn-lt"/>
                <a:cs typeface="+mn-lt"/>
              </a:rPr>
              <a:t> </a:t>
            </a:r>
            <a:r>
              <a:rPr lang="en-US" sz="2000" dirty="0" err="1">
                <a:latin typeface="Aptos Light" panose="020B0004020202020204" pitchFamily="34" charset="0"/>
                <a:ea typeface="+mn-lt"/>
                <a:cs typeface="+mn-lt"/>
              </a:rPr>
              <a:t>que</a:t>
            </a:r>
            <a:r>
              <a:rPr lang="en-US" sz="2000" dirty="0">
                <a:latin typeface="Aptos Light" panose="020B0004020202020204" pitchFamily="34" charset="0"/>
                <a:ea typeface="+mn-lt"/>
                <a:cs typeface="+mn-lt"/>
              </a:rPr>
              <a:t> </a:t>
            </a:r>
            <a:r>
              <a:rPr lang="en-US" sz="2000" dirty="0" err="1">
                <a:latin typeface="Aptos Light" panose="020B0004020202020204" pitchFamily="34" charset="0"/>
                <a:ea typeface="+mn-lt"/>
                <a:cs typeface="+mn-lt"/>
              </a:rPr>
              <a:t>otorga</a:t>
            </a:r>
            <a:r>
              <a:rPr lang="en-US" sz="2000" dirty="0">
                <a:latin typeface="Aptos Light" panose="020B0004020202020204" pitchFamily="34" charset="0"/>
                <a:ea typeface="+mn-lt"/>
                <a:cs typeface="+mn-lt"/>
              </a:rPr>
              <a:t> un </a:t>
            </a:r>
            <a:r>
              <a:rPr lang="en-US" sz="2000" dirty="0" err="1">
                <a:latin typeface="Aptos Light" panose="020B0004020202020204" pitchFamily="34" charset="0"/>
                <a:ea typeface="+mn-lt"/>
                <a:cs typeface="+mn-lt"/>
              </a:rPr>
              <a:t>certificado</a:t>
            </a:r>
            <a:r>
              <a:rPr lang="en-US" sz="2000" dirty="0">
                <a:latin typeface="Aptos Light" panose="020B0004020202020204" pitchFamily="34" charset="0"/>
                <a:ea typeface="+mn-lt"/>
                <a:cs typeface="+mn-lt"/>
              </a:rPr>
              <a:t> de </a:t>
            </a:r>
            <a:r>
              <a:rPr lang="en-US" sz="2000" dirty="0" err="1">
                <a:latin typeface="Aptos Light" panose="020B0004020202020204" pitchFamily="34" charset="0"/>
                <a:ea typeface="+mn-lt"/>
                <a:cs typeface="+mn-lt"/>
              </a:rPr>
              <a:t>equivalencia</a:t>
            </a:r>
            <a:r>
              <a:rPr lang="en-US" sz="2000" dirty="0">
                <a:latin typeface="Aptos Light" panose="020B0004020202020204" pitchFamily="34" charset="0"/>
                <a:ea typeface="+mn-lt"/>
                <a:cs typeface="+mn-lt"/>
              </a:rPr>
              <a:t> de </a:t>
            </a:r>
            <a:r>
              <a:rPr lang="en-US" sz="2000" dirty="0" err="1">
                <a:latin typeface="Aptos Light" panose="020B0004020202020204" pitchFamily="34" charset="0"/>
                <a:ea typeface="+mn-lt"/>
                <a:cs typeface="+mn-lt"/>
              </a:rPr>
              <a:t>secundaria</a:t>
            </a:r>
            <a:r>
              <a:rPr lang="en-US" sz="2000" dirty="0">
                <a:latin typeface="Aptos Light" panose="020B0004020202020204" pitchFamily="34" charset="0"/>
                <a:ea typeface="+mn-lt"/>
                <a:cs typeface="+mn-lt"/>
              </a:rPr>
              <a:t> (p. </a:t>
            </a:r>
            <a:r>
              <a:rPr lang="en-US" sz="2000" dirty="0" err="1">
                <a:latin typeface="Aptos Light" panose="020B0004020202020204" pitchFamily="34" charset="0"/>
                <a:ea typeface="+mn-lt"/>
                <a:cs typeface="+mn-lt"/>
              </a:rPr>
              <a:t>ej</a:t>
            </a:r>
            <a:r>
              <a:rPr lang="en-US" sz="2000" dirty="0">
                <a:latin typeface="Aptos Light" panose="020B0004020202020204" pitchFamily="34" charset="0"/>
                <a:ea typeface="+mn-lt"/>
                <a:cs typeface="+mn-lt"/>
              </a:rPr>
              <a:t>., GED)</a:t>
            </a:r>
            <a:endParaRPr lang="en-US" sz="2000" dirty="0"/>
          </a:p>
        </p:txBody>
      </p:sp>
      <p:cxnSp>
        <p:nvCxnSpPr>
          <p:cNvPr id="9" name="Straight Connector 8">
            <a:extLst>
              <a:ext uri="{FF2B5EF4-FFF2-40B4-BE49-F238E27FC236}">
                <a16:creationId xmlns:a16="http://schemas.microsoft.com/office/drawing/2014/main" id="{C9EF4E8D-4AA0-D245-A23B-D4EDCFD9F7E3}"/>
              </a:ext>
            </a:extLst>
          </p:cNvPr>
          <p:cNvCxnSpPr/>
          <p:nvPr/>
        </p:nvCxnSpPr>
        <p:spPr>
          <a:xfrm>
            <a:off x="1064711" y="2930075"/>
            <a:ext cx="4171167"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0" name="Straight Connector 9">
            <a:extLst>
              <a:ext uri="{FF2B5EF4-FFF2-40B4-BE49-F238E27FC236}">
                <a16:creationId xmlns:a16="http://schemas.microsoft.com/office/drawing/2014/main" id="{EF1526AD-34D1-835C-8380-7ACF8A312BF5}"/>
              </a:ext>
            </a:extLst>
          </p:cNvPr>
          <p:cNvCxnSpPr>
            <a:cxnSpLocks/>
          </p:cNvCxnSpPr>
          <p:nvPr/>
        </p:nvCxnSpPr>
        <p:spPr>
          <a:xfrm>
            <a:off x="5724395" y="2930075"/>
            <a:ext cx="5010410" cy="0"/>
          </a:xfrm>
          <a:prstGeom prst="line">
            <a:avLst/>
          </a:prstGeom>
          <a:ln>
            <a:solidFill>
              <a:srgbClr val="359993"/>
            </a:solidFill>
          </a:ln>
        </p:spPr>
        <p:style>
          <a:lnRef idx="1">
            <a:schemeClr val="accent6"/>
          </a:lnRef>
          <a:fillRef idx="0">
            <a:schemeClr val="accent6"/>
          </a:fillRef>
          <a:effectRef idx="0">
            <a:schemeClr val="accent6"/>
          </a:effectRef>
          <a:fontRef idx="minor">
            <a:schemeClr val="tx1"/>
          </a:fontRef>
        </p:style>
      </p:cxnSp>
      <p:pic>
        <p:nvPicPr>
          <p:cNvPr id="14" name="Graphic 13" descr="Briefcase with solid fill">
            <a:extLst>
              <a:ext uri="{FF2B5EF4-FFF2-40B4-BE49-F238E27FC236}">
                <a16:creationId xmlns:a16="http://schemas.microsoft.com/office/drawing/2014/main" id="{5055280F-22B0-5975-9A52-1ED75B1AFA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8354" y="1998061"/>
            <a:ext cx="457199" cy="457199"/>
          </a:xfrm>
          <a:prstGeom prst="rect">
            <a:avLst/>
          </a:prstGeom>
        </p:spPr>
      </p:pic>
      <p:pic>
        <p:nvPicPr>
          <p:cNvPr id="18" name="Graphic 17" descr="Books with solid fill">
            <a:extLst>
              <a:ext uri="{FF2B5EF4-FFF2-40B4-BE49-F238E27FC236}">
                <a16:creationId xmlns:a16="http://schemas.microsoft.com/office/drawing/2014/main" id="{6B2C7021-4CCB-1EE3-37D2-6C187A046C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61712" y="1981025"/>
            <a:ext cx="425823" cy="425823"/>
          </a:xfrm>
          <a:prstGeom prst="rect">
            <a:avLst/>
          </a:prstGeom>
        </p:spPr>
      </p:pic>
    </p:spTree>
    <p:extLst>
      <p:ext uri="{BB962C8B-B14F-4D97-AF65-F5344CB8AC3E}">
        <p14:creationId xmlns:p14="http://schemas.microsoft.com/office/powerpoint/2010/main" val="1690368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0C396-66AC-02F2-35BA-14FE1A2C47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474397-B7C2-A639-9068-BFBBABF75064}"/>
              </a:ext>
            </a:extLst>
          </p:cNvPr>
          <p:cNvSpPr>
            <a:spLocks noGrp="1"/>
          </p:cNvSpPr>
          <p:nvPr>
            <p:ph type="title"/>
          </p:nvPr>
        </p:nvSpPr>
        <p:spPr/>
        <p:txBody>
          <a:bodyPr>
            <a:normAutofit/>
          </a:bodyPr>
          <a:lstStyle/>
          <a:p>
            <a:r>
              <a:rPr lang="en-US" dirty="0" err="1"/>
              <a:t>Actividades</a:t>
            </a:r>
            <a:r>
              <a:rPr lang="en-US" dirty="0"/>
              <a:t> </a:t>
            </a:r>
            <a:r>
              <a:rPr lang="en-US" dirty="0" err="1"/>
              <a:t>calificadas</a:t>
            </a:r>
            <a:r>
              <a:rPr lang="en-US" dirty="0"/>
              <a:t>:</a:t>
            </a:r>
            <a:br>
              <a:rPr lang="en-US" dirty="0"/>
            </a:br>
            <a:r>
              <a:rPr lang="en-US" dirty="0" err="1"/>
              <a:t>voluntario</a:t>
            </a:r>
            <a:r>
              <a:rPr lang="en-US" dirty="0"/>
              <a:t> y </a:t>
            </a:r>
            <a:r>
              <a:rPr lang="en-US" dirty="0" err="1"/>
              <a:t>capacitación</a:t>
            </a:r>
            <a:r>
              <a:rPr lang="en-US" dirty="0"/>
              <a:t> </a:t>
            </a:r>
            <a:r>
              <a:rPr lang="en-US" dirty="0" err="1"/>
              <a:t>laboral</a:t>
            </a:r>
            <a:r>
              <a:rPr lang="en-US" dirty="0"/>
              <a:t> (2 de 2)</a:t>
            </a:r>
          </a:p>
        </p:txBody>
      </p:sp>
      <p:sp>
        <p:nvSpPr>
          <p:cNvPr id="3" name="Content Placeholder 2">
            <a:extLst>
              <a:ext uri="{FF2B5EF4-FFF2-40B4-BE49-F238E27FC236}">
                <a16:creationId xmlns:a16="http://schemas.microsoft.com/office/drawing/2014/main" id="{13175BB8-9EB3-E21E-7D7C-01832327A172}"/>
              </a:ext>
            </a:extLst>
          </p:cNvPr>
          <p:cNvSpPr>
            <a:spLocks noGrp="1"/>
          </p:cNvSpPr>
          <p:nvPr>
            <p:ph sz="half" idx="1"/>
          </p:nvPr>
        </p:nvSpPr>
        <p:spPr>
          <a:xfrm>
            <a:off x="1170432" y="1825625"/>
            <a:ext cx="4160520" cy="779789"/>
          </a:xfrm>
        </p:spPr>
        <p:txBody>
          <a:bodyPr vert="horz" lIns="91440" tIns="45720" rIns="91440" bIns="45720" rtlCol="0" anchor="t">
            <a:normAutofit/>
          </a:bodyPr>
          <a:lstStyle/>
          <a:p>
            <a:pPr marL="0" indent="0">
              <a:buNone/>
            </a:pPr>
            <a:r>
              <a:rPr lang="en-US" sz="2000" b="1">
                <a:solidFill>
                  <a:srgbClr val="359993"/>
                </a:solidFill>
                <a:ea typeface="+mn-lt"/>
                <a:cs typeface="+mn-lt"/>
              </a:rPr>
              <a:t>El voluntariado debe cumplir todos estos criterios*:</a:t>
            </a:r>
          </a:p>
        </p:txBody>
      </p:sp>
      <p:sp>
        <p:nvSpPr>
          <p:cNvPr id="4" name="Content Placeholder 3">
            <a:extLst>
              <a:ext uri="{FF2B5EF4-FFF2-40B4-BE49-F238E27FC236}">
                <a16:creationId xmlns:a16="http://schemas.microsoft.com/office/drawing/2014/main" id="{50541696-9FF5-D8AD-540C-208A4488CAF7}"/>
              </a:ext>
            </a:extLst>
          </p:cNvPr>
          <p:cNvSpPr>
            <a:spLocks noGrp="1"/>
          </p:cNvSpPr>
          <p:nvPr>
            <p:ph sz="half" idx="2"/>
          </p:nvPr>
        </p:nvSpPr>
        <p:spPr>
          <a:xfrm>
            <a:off x="6345936" y="1825625"/>
            <a:ext cx="4800600" cy="779789"/>
          </a:xfrm>
        </p:spPr>
        <p:txBody>
          <a:bodyPr vert="horz" lIns="91440" tIns="45720" rIns="91440" bIns="45720" rtlCol="0" anchor="t">
            <a:normAutofit/>
          </a:bodyPr>
          <a:lstStyle/>
          <a:p>
            <a:pPr marL="0" indent="0">
              <a:buNone/>
            </a:pPr>
            <a:r>
              <a:rPr lang="en-US" sz="2000" b="1">
                <a:solidFill>
                  <a:srgbClr val="359993"/>
                </a:solidFill>
                <a:ea typeface="+mn-lt"/>
                <a:cs typeface="+mn-lt"/>
              </a:rPr>
              <a:t>Los programas aprobados de capacitación laboral incluyen:</a:t>
            </a:r>
            <a:endParaRPr lang="en-US" sz="2400" b="1">
              <a:solidFill>
                <a:srgbClr val="359993"/>
              </a:solidFill>
            </a:endParaRPr>
          </a:p>
        </p:txBody>
      </p:sp>
      <p:sp>
        <p:nvSpPr>
          <p:cNvPr id="5" name="TextBox 4">
            <a:extLst>
              <a:ext uri="{FF2B5EF4-FFF2-40B4-BE49-F238E27FC236}">
                <a16:creationId xmlns:a16="http://schemas.microsoft.com/office/drawing/2014/main" id="{F8B4C27A-AFC3-9F42-3DD4-338164B5DBE0}"/>
              </a:ext>
            </a:extLst>
          </p:cNvPr>
          <p:cNvSpPr txBox="1"/>
          <p:nvPr/>
        </p:nvSpPr>
        <p:spPr>
          <a:xfrm>
            <a:off x="698763" y="2763704"/>
            <a:ext cx="5178467" cy="2554545"/>
          </a:xfrm>
          <a:prstGeom prst="rect">
            <a:avLst/>
          </a:prstGeom>
          <a:noFill/>
        </p:spPr>
        <p:txBody>
          <a:bodyPr wrap="square">
            <a:normAutofit/>
          </a:bodyPr>
          <a:lstStyle/>
          <a:p>
            <a:pPr marL="285750" indent="-285750">
              <a:buClr>
                <a:schemeClr val="accent5"/>
              </a:buClr>
              <a:buSzPct val="70000"/>
              <a:buFont typeface="Wingdings" pitchFamily="2" charset="2"/>
              <a:buChar char="ü"/>
            </a:pPr>
            <a:r>
              <a:rPr lang="en-US" sz="1739" dirty="0" err="1">
                <a:latin typeface="Aptos Light" panose="020B0004020202020204" pitchFamily="34" charset="0"/>
              </a:rPr>
              <a:t>Trabajo</a:t>
            </a:r>
            <a:r>
              <a:rPr lang="en-US" sz="1739" dirty="0">
                <a:latin typeface="Aptos Light" panose="020B0004020202020204" pitchFamily="34" charset="0"/>
              </a:rPr>
              <a:t> no </a:t>
            </a:r>
            <a:r>
              <a:rPr lang="en-US" sz="1739" dirty="0" err="1">
                <a:latin typeface="Aptos Light" panose="020B0004020202020204" pitchFamily="34" charset="0"/>
              </a:rPr>
              <a:t>remunerado</a:t>
            </a:r>
            <a:r>
              <a:rPr lang="en-US" sz="1739" dirty="0">
                <a:latin typeface="Aptos Light" panose="020B0004020202020204" pitchFamily="34" charset="0"/>
              </a:rPr>
              <a:t>, </a:t>
            </a:r>
            <a:r>
              <a:rPr lang="en-US" sz="1739" dirty="0" err="1">
                <a:latin typeface="Aptos Light" panose="020B0004020202020204" pitchFamily="34" charset="0"/>
              </a:rPr>
              <a:t>incluido</a:t>
            </a:r>
            <a:r>
              <a:rPr lang="en-US" sz="1739" dirty="0">
                <a:latin typeface="Aptos Light" panose="020B0004020202020204" pitchFamily="34" charset="0"/>
              </a:rPr>
              <a:t> el </a:t>
            </a:r>
            <a:r>
              <a:rPr lang="en-US" sz="1739" dirty="0" err="1">
                <a:latin typeface="Aptos Light" panose="020B0004020202020204" pitchFamily="34" charset="0"/>
              </a:rPr>
              <a:t>servicio</a:t>
            </a:r>
            <a:r>
              <a:rPr lang="en-US" sz="1739" dirty="0">
                <a:latin typeface="Aptos Light" panose="020B0004020202020204" pitchFamily="34" charset="0"/>
              </a:rPr>
              <a:t> </a:t>
            </a:r>
            <a:r>
              <a:rPr lang="en-US" sz="1739" dirty="0" err="1">
                <a:latin typeface="Aptos Light" panose="020B0004020202020204" pitchFamily="34" charset="0"/>
              </a:rPr>
              <a:t>comunitario</a:t>
            </a:r>
            <a:r>
              <a:rPr lang="en-US" sz="1739" dirty="0">
                <a:latin typeface="Aptos Light" panose="020B0004020202020204" pitchFamily="34" charset="0"/>
              </a:rPr>
              <a:t> </a:t>
            </a:r>
            <a:r>
              <a:rPr lang="en-US" sz="1739" dirty="0" err="1">
                <a:latin typeface="Aptos Light" panose="020B0004020202020204" pitchFamily="34" charset="0"/>
              </a:rPr>
              <a:t>ordenado</a:t>
            </a:r>
            <a:r>
              <a:rPr lang="en-US" sz="1739" dirty="0">
                <a:latin typeface="Aptos Light" panose="020B0004020202020204" pitchFamily="34" charset="0"/>
              </a:rPr>
              <a:t> </a:t>
            </a:r>
            <a:r>
              <a:rPr lang="en-US" sz="1739" dirty="0" err="1">
                <a:latin typeface="Aptos Light" panose="020B0004020202020204" pitchFamily="34" charset="0"/>
              </a:rPr>
              <a:t>por</a:t>
            </a:r>
            <a:r>
              <a:rPr lang="en-US" sz="1739" dirty="0">
                <a:latin typeface="Aptos Light" panose="020B0004020202020204" pitchFamily="34" charset="0"/>
              </a:rPr>
              <a:t> un tribunal </a:t>
            </a:r>
            <a:r>
              <a:rPr lang="en-US" sz="1739" dirty="0" err="1">
                <a:latin typeface="Aptos Light" panose="020B0004020202020204" pitchFamily="34" charset="0"/>
              </a:rPr>
              <a:t>que</a:t>
            </a:r>
            <a:r>
              <a:rPr lang="en-US" sz="1739" dirty="0">
                <a:latin typeface="Aptos Light" panose="020B0004020202020204" pitchFamily="34" charset="0"/>
              </a:rPr>
              <a:t> </a:t>
            </a:r>
            <a:r>
              <a:rPr lang="en-US" sz="1739" dirty="0" err="1">
                <a:latin typeface="Aptos Light" panose="020B0004020202020204" pitchFamily="34" charset="0"/>
              </a:rPr>
              <a:t>beneficie</a:t>
            </a:r>
            <a:r>
              <a:rPr lang="en-US" sz="1739" dirty="0">
                <a:latin typeface="Aptos Light" panose="020B0004020202020204" pitchFamily="34" charset="0"/>
              </a:rPr>
              <a:t> </a:t>
            </a:r>
            <a:r>
              <a:rPr lang="en-US" sz="1739" dirty="0" err="1">
                <a:latin typeface="Aptos Light" panose="020B0004020202020204" pitchFamily="34" charset="0"/>
              </a:rPr>
              <a:t>directamente</a:t>
            </a:r>
            <a:r>
              <a:rPr lang="en-US" sz="1739" dirty="0">
                <a:latin typeface="Aptos Light" panose="020B0004020202020204" pitchFamily="34" charset="0"/>
              </a:rPr>
              <a:t> a la comunidad;</a:t>
            </a:r>
          </a:p>
          <a:p>
            <a:pPr marL="285750" indent="-285750">
              <a:buClr>
                <a:schemeClr val="accent5"/>
              </a:buClr>
              <a:buSzPct val="70000"/>
              <a:buFont typeface="Wingdings" pitchFamily="2" charset="2"/>
              <a:buChar char="ü"/>
            </a:pPr>
            <a:r>
              <a:rPr lang="en-US" sz="1739" dirty="0">
                <a:latin typeface="Aptos Light" panose="020B0004020202020204" pitchFamily="34" charset="0"/>
              </a:rPr>
              <a:t>Un </a:t>
            </a:r>
            <a:r>
              <a:rPr lang="en-US" sz="1739" dirty="0" err="1">
                <a:latin typeface="Aptos Light" panose="020B0004020202020204" pitchFamily="34" charset="0"/>
              </a:rPr>
              <a:t>programa</a:t>
            </a:r>
            <a:r>
              <a:rPr lang="en-US" sz="1739" dirty="0">
                <a:latin typeface="Aptos Light" panose="020B0004020202020204" pitchFamily="34" charset="0"/>
              </a:rPr>
              <a:t> </a:t>
            </a:r>
            <a:r>
              <a:rPr lang="en-US" sz="1739" dirty="0" err="1">
                <a:latin typeface="Aptos Light" panose="020B0004020202020204" pitchFamily="34" charset="0"/>
              </a:rPr>
              <a:t>estructurado</a:t>
            </a:r>
            <a:r>
              <a:rPr lang="en-US" sz="1739" dirty="0">
                <a:latin typeface="Aptos Light" panose="020B0004020202020204" pitchFamily="34" charset="0"/>
              </a:rPr>
              <a:t> </a:t>
            </a:r>
            <a:r>
              <a:rPr lang="en-US" sz="1739" dirty="0" err="1">
                <a:latin typeface="Aptos Light" panose="020B0004020202020204" pitchFamily="34" charset="0"/>
              </a:rPr>
              <a:t>dirigido</a:t>
            </a:r>
            <a:r>
              <a:rPr lang="en-US" sz="1739" dirty="0">
                <a:latin typeface="Aptos Light" panose="020B0004020202020204" pitchFamily="34" charset="0"/>
              </a:rPr>
              <a:t> </a:t>
            </a:r>
            <a:r>
              <a:rPr lang="en-US" sz="1739" dirty="0" err="1">
                <a:latin typeface="Aptos Light" panose="020B0004020202020204" pitchFamily="34" charset="0"/>
              </a:rPr>
              <a:t>por</a:t>
            </a:r>
            <a:r>
              <a:rPr lang="en-US" sz="1739" dirty="0">
                <a:latin typeface="Aptos Light" panose="020B0004020202020204" pitchFamily="34" charset="0"/>
              </a:rPr>
              <a:t> </a:t>
            </a:r>
            <a:r>
              <a:rPr lang="en-US" sz="1739" dirty="0" err="1">
                <a:latin typeface="Aptos Light" panose="020B0004020202020204" pitchFamily="34" charset="0"/>
              </a:rPr>
              <a:t>una</a:t>
            </a:r>
            <a:r>
              <a:rPr lang="en-US" sz="1739" dirty="0">
                <a:latin typeface="Aptos Light" panose="020B0004020202020204" pitchFamily="34" charset="0"/>
              </a:rPr>
              <a:t> </a:t>
            </a:r>
            <a:r>
              <a:rPr lang="en-US" sz="1739" dirty="0" err="1">
                <a:latin typeface="Aptos Light" panose="020B0004020202020204" pitchFamily="34" charset="0"/>
              </a:rPr>
              <a:t>agencia</a:t>
            </a:r>
            <a:r>
              <a:rPr lang="en-US" sz="1739" dirty="0">
                <a:latin typeface="Aptos Light" panose="020B0004020202020204" pitchFamily="34" charset="0"/>
              </a:rPr>
              <a:t> </a:t>
            </a:r>
            <a:r>
              <a:rPr lang="en-US" sz="1739" dirty="0" err="1">
                <a:latin typeface="Aptos Light" panose="020B0004020202020204" pitchFamily="34" charset="0"/>
              </a:rPr>
              <a:t>pública</a:t>
            </a:r>
            <a:r>
              <a:rPr lang="en-US" sz="1739" dirty="0">
                <a:latin typeface="Aptos Light" panose="020B0004020202020204" pitchFamily="34" charset="0"/>
              </a:rPr>
              <a:t> u </a:t>
            </a:r>
            <a:r>
              <a:rPr lang="en-US" sz="1739" dirty="0" err="1">
                <a:latin typeface="Aptos Light" panose="020B0004020202020204" pitchFamily="34" charset="0"/>
              </a:rPr>
              <a:t>organización</a:t>
            </a:r>
            <a:r>
              <a:rPr lang="en-US" sz="1739" dirty="0">
                <a:latin typeface="Aptos Light" panose="020B0004020202020204" pitchFamily="34" charset="0"/>
              </a:rPr>
              <a:t> sin fines de </a:t>
            </a:r>
            <a:r>
              <a:rPr lang="en-US" sz="1739" dirty="0" err="1">
                <a:latin typeface="Aptos Light" panose="020B0004020202020204" pitchFamily="34" charset="0"/>
              </a:rPr>
              <a:t>lucro</a:t>
            </a:r>
            <a:r>
              <a:rPr lang="en-US" sz="1739" dirty="0">
                <a:latin typeface="Aptos Light" panose="020B0004020202020204" pitchFamily="34" charset="0"/>
              </a:rPr>
              <a:t>; y</a:t>
            </a:r>
          </a:p>
          <a:p>
            <a:pPr marL="285750" indent="-285750">
              <a:buClr>
                <a:schemeClr val="accent5"/>
              </a:buClr>
              <a:buSzPct val="70000"/>
              <a:buFont typeface="Wingdings" pitchFamily="2" charset="2"/>
              <a:buChar char="ü"/>
            </a:pPr>
            <a:r>
              <a:rPr lang="en-US" sz="1739" dirty="0">
                <a:latin typeface="Aptos Light" panose="020B0004020202020204" pitchFamily="34" charset="0"/>
              </a:rPr>
              <a:t>Registro del </a:t>
            </a:r>
            <a:r>
              <a:rPr lang="en-US" sz="1739" dirty="0" err="1">
                <a:latin typeface="Aptos Light" panose="020B0004020202020204" pitchFamily="34" charset="0"/>
              </a:rPr>
              <a:t>tipo</a:t>
            </a:r>
            <a:r>
              <a:rPr lang="en-US" sz="1739" dirty="0">
                <a:latin typeface="Aptos Light" panose="020B0004020202020204" pitchFamily="34" charset="0"/>
              </a:rPr>
              <a:t> de </a:t>
            </a:r>
            <a:r>
              <a:rPr lang="en-US" sz="1739" dirty="0" err="1">
                <a:latin typeface="Aptos Light" panose="020B0004020202020204" pitchFamily="34" charset="0"/>
              </a:rPr>
              <a:t>actividad</a:t>
            </a:r>
            <a:r>
              <a:rPr lang="en-US" sz="1739" dirty="0">
                <a:latin typeface="Aptos Light" panose="020B0004020202020204" pitchFamily="34" charset="0"/>
              </a:rPr>
              <a:t>, las </a:t>
            </a:r>
            <a:r>
              <a:rPr lang="en-US" sz="1739" dirty="0" err="1">
                <a:latin typeface="Aptos Light" panose="020B0004020202020204" pitchFamily="34" charset="0"/>
              </a:rPr>
              <a:t>fechas</a:t>
            </a:r>
            <a:r>
              <a:rPr lang="en-US" sz="1739" dirty="0">
                <a:latin typeface="Aptos Light" panose="020B0004020202020204" pitchFamily="34" charset="0"/>
              </a:rPr>
              <a:t> y las horas, con </a:t>
            </a:r>
            <a:r>
              <a:rPr lang="en-US" sz="1739" dirty="0" err="1">
                <a:latin typeface="Aptos Light" panose="020B0004020202020204" pitchFamily="34" charset="0"/>
              </a:rPr>
              <a:t>una</a:t>
            </a:r>
            <a:r>
              <a:rPr lang="en-US" sz="1739" dirty="0">
                <a:latin typeface="Aptos Light" panose="020B0004020202020204" pitchFamily="34" charset="0"/>
              </a:rPr>
              <a:t> persona </a:t>
            </a:r>
            <a:r>
              <a:rPr lang="en-US" sz="1739" dirty="0" err="1">
                <a:latin typeface="Aptos Light" panose="020B0004020202020204" pitchFamily="34" charset="0"/>
              </a:rPr>
              <a:t>designada</a:t>
            </a:r>
            <a:r>
              <a:rPr lang="en-US" sz="1739" dirty="0">
                <a:latin typeface="Aptos Light" panose="020B0004020202020204" pitchFamily="34" charset="0"/>
              </a:rPr>
              <a:t> </a:t>
            </a:r>
            <a:r>
              <a:rPr lang="en-US" sz="1739" dirty="0" err="1">
                <a:latin typeface="Aptos Light" panose="020B0004020202020204" pitchFamily="34" charset="0"/>
              </a:rPr>
              <a:t>que</a:t>
            </a:r>
            <a:r>
              <a:rPr lang="en-US" sz="1739" dirty="0">
                <a:latin typeface="Aptos Light" panose="020B0004020202020204" pitchFamily="34" charset="0"/>
              </a:rPr>
              <a:t> </a:t>
            </a:r>
            <a:r>
              <a:rPr lang="en-US" sz="1739" dirty="0" err="1">
                <a:latin typeface="Aptos Light" panose="020B0004020202020204" pitchFamily="34" charset="0"/>
              </a:rPr>
              <a:t>pueda</a:t>
            </a:r>
            <a:r>
              <a:rPr lang="en-US" sz="1739" dirty="0">
                <a:latin typeface="Aptos Light" panose="020B0004020202020204" pitchFamily="34" charset="0"/>
              </a:rPr>
              <a:t> </a:t>
            </a:r>
            <a:r>
              <a:rPr lang="en-US" sz="1739" dirty="0" err="1">
                <a:latin typeface="Aptos Light" panose="020B0004020202020204" pitchFamily="34" charset="0"/>
              </a:rPr>
              <a:t>verificar</a:t>
            </a:r>
            <a:r>
              <a:rPr lang="en-US" sz="1739" dirty="0">
                <a:latin typeface="Aptos Light" panose="020B0004020202020204" pitchFamily="34" charset="0"/>
              </a:rPr>
              <a:t> las horas de </a:t>
            </a:r>
            <a:r>
              <a:rPr lang="en-US" sz="1739" dirty="0" err="1">
                <a:latin typeface="Aptos Light" panose="020B0004020202020204" pitchFamily="34" charset="0"/>
              </a:rPr>
              <a:t>voluntariado</a:t>
            </a:r>
            <a:r>
              <a:rPr lang="en-US" sz="1739" dirty="0">
                <a:latin typeface="Aptos Light" panose="020B0004020202020204" pitchFamily="34" charset="0"/>
              </a:rPr>
              <a:t>.</a:t>
            </a:r>
          </a:p>
        </p:txBody>
      </p:sp>
      <p:sp>
        <p:nvSpPr>
          <p:cNvPr id="6" name="TextBox 5">
            <a:extLst>
              <a:ext uri="{FF2B5EF4-FFF2-40B4-BE49-F238E27FC236}">
                <a16:creationId xmlns:a16="http://schemas.microsoft.com/office/drawing/2014/main" id="{B7F27E68-AD07-0ADC-2D30-EFBBC8CCD6D9}"/>
              </a:ext>
            </a:extLst>
          </p:cNvPr>
          <p:cNvSpPr txBox="1"/>
          <p:nvPr/>
        </p:nvSpPr>
        <p:spPr>
          <a:xfrm>
            <a:off x="5987442" y="2763704"/>
            <a:ext cx="5178467" cy="1015663"/>
          </a:xfrm>
          <a:prstGeom prst="rect">
            <a:avLst/>
          </a:prstGeom>
          <a:noFill/>
        </p:spPr>
        <p:txBody>
          <a:bodyPr wrap="square" lIns="91440" tIns="45720" rIns="91440" bIns="45720" anchor="t">
            <a:normAutofit fontScale="85000" lnSpcReduction="10000"/>
          </a:bodyPr>
          <a:lstStyle/>
          <a:p>
            <a:pPr marL="347345" lvl="1" indent="-336550">
              <a:buClr>
                <a:srgbClr val="CB6C20"/>
              </a:buClr>
              <a:buSzPct val="70000"/>
              <a:buFont typeface="Wingdings" pitchFamily="2" charset="2"/>
              <a:buChar char="ü"/>
            </a:pPr>
            <a:r>
              <a:rPr lang="en-US" sz="1800">
                <a:latin typeface="Aptos Light"/>
                <a:ea typeface="+mn-lt"/>
                <a:cs typeface="+mn-lt"/>
              </a:rPr>
              <a:t>ARIZONA@WORK</a:t>
            </a:r>
            <a:endParaRPr lang="en-US">
              <a:latin typeface="Aptos Light"/>
            </a:endParaRPr>
          </a:p>
          <a:p>
            <a:pPr marL="347345" lvl="1" indent="-336550">
              <a:buClr>
                <a:srgbClr val="CB6C20"/>
              </a:buClr>
              <a:buSzPct val="70000"/>
              <a:buFont typeface="Wingdings" pitchFamily="2" charset="2"/>
              <a:buChar char="ü"/>
            </a:pPr>
            <a:r>
              <a:rPr lang="en-US" sz="1800">
                <a:latin typeface="Aptos Light"/>
                <a:ea typeface="+mn-lt"/>
                <a:cs typeface="+mn-lt"/>
              </a:rPr>
              <a:t>Programa de Empleo y Capacitación de SNAP (SNAP E&amp;T)</a:t>
            </a:r>
          </a:p>
          <a:p>
            <a:pPr marL="347345" lvl="1" indent="-336550">
              <a:buClr>
                <a:srgbClr val="CB6C20"/>
              </a:buClr>
              <a:buSzPct val="70000"/>
              <a:buFont typeface="Wingdings" pitchFamily="2" charset="2"/>
              <a:buChar char="ü"/>
            </a:pPr>
            <a:r>
              <a:rPr lang="en-US" sz="1800">
                <a:latin typeface="Aptos Light"/>
                <a:ea typeface="+mn-lt"/>
                <a:cs typeface="+mn-lt"/>
              </a:rPr>
              <a:t>Programas de empleo y capacitación para veteranos</a:t>
            </a:r>
          </a:p>
        </p:txBody>
      </p:sp>
      <p:cxnSp>
        <p:nvCxnSpPr>
          <p:cNvPr id="7" name="Straight Connector 6">
            <a:extLst>
              <a:ext uri="{FF2B5EF4-FFF2-40B4-BE49-F238E27FC236}">
                <a16:creationId xmlns:a16="http://schemas.microsoft.com/office/drawing/2014/main" id="{9D903994-74E5-D116-2401-93572DA53B60}"/>
              </a:ext>
            </a:extLst>
          </p:cNvPr>
          <p:cNvCxnSpPr>
            <a:cxnSpLocks/>
          </p:cNvCxnSpPr>
          <p:nvPr/>
        </p:nvCxnSpPr>
        <p:spPr>
          <a:xfrm>
            <a:off x="838200" y="2705622"/>
            <a:ext cx="4334006" cy="0"/>
          </a:xfrm>
          <a:prstGeom prst="line">
            <a:avLst/>
          </a:prstGeom>
          <a:ln>
            <a:solidFill>
              <a:schemeClr val="accent5"/>
            </a:solidFill>
          </a:ln>
        </p:spPr>
        <p:style>
          <a:lnRef idx="1">
            <a:schemeClr val="accent6"/>
          </a:lnRef>
          <a:fillRef idx="0">
            <a:schemeClr val="accent6"/>
          </a:fillRef>
          <a:effectRef idx="0">
            <a:schemeClr val="accent6"/>
          </a:effectRef>
          <a:fontRef idx="minor">
            <a:schemeClr val="tx1"/>
          </a:fontRef>
        </p:style>
      </p:cxnSp>
      <p:cxnSp>
        <p:nvCxnSpPr>
          <p:cNvPr id="8" name="Straight Connector 7">
            <a:extLst>
              <a:ext uri="{FF2B5EF4-FFF2-40B4-BE49-F238E27FC236}">
                <a16:creationId xmlns:a16="http://schemas.microsoft.com/office/drawing/2014/main" id="{6A7D894A-0748-6103-AA12-0B9F46C3FBB1}"/>
              </a:ext>
            </a:extLst>
          </p:cNvPr>
          <p:cNvCxnSpPr>
            <a:cxnSpLocks/>
          </p:cNvCxnSpPr>
          <p:nvPr/>
        </p:nvCxnSpPr>
        <p:spPr>
          <a:xfrm>
            <a:off x="5987442" y="2705622"/>
            <a:ext cx="5010410" cy="0"/>
          </a:xfrm>
          <a:prstGeom prst="line">
            <a:avLst/>
          </a:prstGeom>
          <a:ln>
            <a:solidFill>
              <a:srgbClr val="CB6C20"/>
            </a:solidFill>
          </a:ln>
        </p:spPr>
        <p:style>
          <a:lnRef idx="1">
            <a:schemeClr val="accent6"/>
          </a:lnRef>
          <a:fillRef idx="0">
            <a:schemeClr val="accent6"/>
          </a:fillRef>
          <a:effectRef idx="0">
            <a:schemeClr val="accent6"/>
          </a:effectRef>
          <a:fontRef idx="minor">
            <a:schemeClr val="tx1"/>
          </a:fontRef>
        </p:style>
      </p:cxnSp>
      <p:sp>
        <p:nvSpPr>
          <p:cNvPr id="11" name="TextBox 10">
            <a:extLst>
              <a:ext uri="{FF2B5EF4-FFF2-40B4-BE49-F238E27FC236}">
                <a16:creationId xmlns:a16="http://schemas.microsoft.com/office/drawing/2014/main" id="{F785B14B-A0DB-9F28-3B8F-6053BC639403}"/>
              </a:ext>
            </a:extLst>
          </p:cNvPr>
          <p:cNvSpPr txBox="1"/>
          <p:nvPr/>
        </p:nvSpPr>
        <p:spPr>
          <a:xfrm>
            <a:off x="698763" y="5660895"/>
            <a:ext cx="5013105" cy="443711"/>
          </a:xfrm>
          <a:prstGeom prst="rect">
            <a:avLst/>
          </a:prstGeom>
          <a:solidFill>
            <a:schemeClr val="accent5">
              <a:lumMod val="20000"/>
              <a:lumOff val="80000"/>
            </a:schemeClr>
          </a:solidFill>
        </p:spPr>
        <p:txBody>
          <a:bodyPr wrap="square">
            <a:normAutofit/>
          </a:bodyPr>
          <a:lstStyle/>
          <a:p>
            <a:pPr marL="0" indent="0">
              <a:lnSpc>
                <a:spcPct val="80000"/>
              </a:lnSpc>
              <a:buNone/>
            </a:pPr>
            <a:r>
              <a:rPr lang="en-US" sz="1400" i="1">
                <a:latin typeface="Aptos Light" panose="020B0004020202020204" pitchFamily="34" charset="0"/>
                <a:ea typeface="+mn-lt"/>
                <a:cs typeface="+mn-lt"/>
              </a:rPr>
              <a:t>*Nota: No califican las actividades partidistas de campaña ni el voluntariado para candidatos o comités políticos.</a:t>
            </a:r>
          </a:p>
        </p:txBody>
      </p:sp>
      <p:pic>
        <p:nvPicPr>
          <p:cNvPr id="13" name="Graphic 12" descr="Open hand with solid fill">
            <a:extLst>
              <a:ext uri="{FF2B5EF4-FFF2-40B4-BE49-F238E27FC236}">
                <a16:creationId xmlns:a16="http://schemas.microsoft.com/office/drawing/2014/main" id="{2E70DE20-D427-477F-3CB4-9B83079571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98763" y="1808947"/>
            <a:ext cx="480552" cy="480552"/>
          </a:xfrm>
          <a:prstGeom prst="rect">
            <a:avLst/>
          </a:prstGeom>
        </p:spPr>
      </p:pic>
      <p:pic>
        <p:nvPicPr>
          <p:cNvPr id="17" name="Graphic 16" descr="Remote learning language with solid fill">
            <a:extLst>
              <a:ext uri="{FF2B5EF4-FFF2-40B4-BE49-F238E27FC236}">
                <a16:creationId xmlns:a16="http://schemas.microsoft.com/office/drawing/2014/main" id="{152C9613-3D56-6102-5ECA-B29DAE8E89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98739" y="1848978"/>
            <a:ext cx="447197" cy="447197"/>
          </a:xfrm>
          <a:prstGeom prst="rect">
            <a:avLst/>
          </a:prstGeom>
        </p:spPr>
      </p:pic>
    </p:spTree>
    <p:extLst>
      <p:ext uri="{BB962C8B-B14F-4D97-AF65-F5344CB8AC3E}">
        <p14:creationId xmlns:p14="http://schemas.microsoft.com/office/powerpoint/2010/main" val="991048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5237D-A23B-646E-085B-5910EF795F98}"/>
              </a:ext>
            </a:extLst>
          </p:cNvPr>
          <p:cNvSpPr>
            <a:spLocks noGrp="1"/>
          </p:cNvSpPr>
          <p:nvPr>
            <p:ph type="title"/>
          </p:nvPr>
        </p:nvSpPr>
        <p:spPr/>
        <p:txBody>
          <a:bodyPr>
            <a:normAutofit/>
          </a:bodyPr>
          <a:lstStyle/>
          <a:p>
            <a:r>
              <a:rPr lang="en-US">
                <a:ea typeface="+mj-lt"/>
                <a:cs typeface="+mj-lt"/>
              </a:rPr>
              <a:t>Si su organización supervisa voluntarios</a:t>
            </a:r>
            <a:endParaRPr lang="en-US"/>
          </a:p>
        </p:txBody>
      </p:sp>
      <p:sp>
        <p:nvSpPr>
          <p:cNvPr id="3" name="Content Placeholder 2">
            <a:extLst>
              <a:ext uri="{FF2B5EF4-FFF2-40B4-BE49-F238E27FC236}">
                <a16:creationId xmlns:a16="http://schemas.microsoft.com/office/drawing/2014/main" id="{3132483B-0111-A387-6AF2-6D1C046D688E}"/>
              </a:ext>
            </a:extLst>
          </p:cNvPr>
          <p:cNvSpPr>
            <a:spLocks noGrp="1"/>
          </p:cNvSpPr>
          <p:nvPr>
            <p:ph sz="half" idx="1"/>
          </p:nvPr>
        </p:nvSpPr>
        <p:spPr>
          <a:xfrm>
            <a:off x="862012" y="1571625"/>
            <a:ext cx="10094913" cy="4351338"/>
          </a:xfrm>
        </p:spPr>
        <p:txBody>
          <a:bodyPr vert="horz" lIns="91440" tIns="45720" rIns="91440" bIns="45720" rtlCol="0" anchor="t">
            <a:normAutofit/>
          </a:bodyPr>
          <a:lstStyle/>
          <a:p>
            <a:pPr marL="0" indent="0">
              <a:buNone/>
            </a:pPr>
            <a:r>
              <a:rPr lang="en-US" sz="2184" b="1" dirty="0">
                <a:ea typeface="+mn-lt"/>
                <a:cs typeface="+mn-lt"/>
              </a:rPr>
              <a:t>Para </a:t>
            </a:r>
            <a:r>
              <a:rPr lang="en-US" sz="2184" b="1" dirty="0" err="1">
                <a:ea typeface="+mn-lt"/>
                <a:cs typeface="+mn-lt"/>
              </a:rPr>
              <a:t>que</a:t>
            </a:r>
            <a:r>
              <a:rPr lang="en-US" sz="2184" b="1" dirty="0">
                <a:ea typeface="+mn-lt"/>
                <a:cs typeface="+mn-lt"/>
              </a:rPr>
              <a:t> las horas de </a:t>
            </a:r>
            <a:r>
              <a:rPr lang="en-US" sz="2184" b="1" dirty="0" err="1">
                <a:ea typeface="+mn-lt"/>
                <a:cs typeface="+mn-lt"/>
              </a:rPr>
              <a:t>voluntario</a:t>
            </a:r>
            <a:r>
              <a:rPr lang="en-US" sz="2184" b="1" dirty="0">
                <a:ea typeface="+mn-lt"/>
                <a:cs typeface="+mn-lt"/>
              </a:rPr>
              <a:t> </a:t>
            </a:r>
            <a:r>
              <a:rPr lang="en-US" sz="2184" b="1" dirty="0" err="1">
                <a:ea typeface="+mn-lt"/>
                <a:cs typeface="+mn-lt"/>
              </a:rPr>
              <a:t>califiquen</a:t>
            </a:r>
            <a:r>
              <a:rPr lang="en-US" sz="2184" b="1" dirty="0">
                <a:ea typeface="+mn-lt"/>
                <a:cs typeface="+mn-lt"/>
              </a:rPr>
              <a:t>, </a:t>
            </a:r>
            <a:r>
              <a:rPr lang="en-US" sz="2184" b="1" dirty="0" err="1">
                <a:ea typeface="+mn-lt"/>
                <a:cs typeface="+mn-lt"/>
              </a:rPr>
              <a:t>su</a:t>
            </a:r>
            <a:r>
              <a:rPr lang="en-US" sz="2184" b="1" dirty="0">
                <a:ea typeface="+mn-lt"/>
                <a:cs typeface="+mn-lt"/>
              </a:rPr>
              <a:t> </a:t>
            </a:r>
            <a:r>
              <a:rPr lang="en-US" sz="2184" b="1" dirty="0" err="1">
                <a:ea typeface="+mn-lt"/>
                <a:cs typeface="+mn-lt"/>
              </a:rPr>
              <a:t>organización</a:t>
            </a:r>
            <a:r>
              <a:rPr lang="en-US" sz="2184" b="1" dirty="0">
                <a:ea typeface="+mn-lt"/>
                <a:cs typeface="+mn-lt"/>
              </a:rPr>
              <a:t> </a:t>
            </a:r>
            <a:r>
              <a:rPr lang="en-US" sz="2184" b="1" dirty="0" err="1">
                <a:ea typeface="+mn-lt"/>
                <a:cs typeface="+mn-lt"/>
              </a:rPr>
              <a:t>debe</a:t>
            </a:r>
            <a:r>
              <a:rPr lang="en-US" sz="2184" b="1" dirty="0">
                <a:ea typeface="+mn-lt"/>
                <a:cs typeface="+mn-lt"/>
              </a:rPr>
              <a:t>:</a:t>
            </a:r>
            <a:endParaRPr lang="en-US" sz="2400" b="1" dirty="0"/>
          </a:p>
          <a:p>
            <a:r>
              <a:rPr lang="en-US" sz="1638" b="1" dirty="0" err="1">
                <a:solidFill>
                  <a:srgbClr val="359993"/>
                </a:solidFill>
                <a:ea typeface="+mn-lt"/>
                <a:cs typeface="+mn-lt"/>
              </a:rPr>
              <a:t>Ofrecer</a:t>
            </a:r>
            <a:r>
              <a:rPr lang="en-US" sz="1638" b="1" dirty="0">
                <a:solidFill>
                  <a:srgbClr val="359993"/>
                </a:solidFill>
                <a:ea typeface="+mn-lt"/>
                <a:cs typeface="+mn-lt"/>
              </a:rPr>
              <a:t> </a:t>
            </a:r>
            <a:r>
              <a:rPr lang="en-US" sz="1638" b="1" dirty="0" err="1">
                <a:solidFill>
                  <a:srgbClr val="359993"/>
                </a:solidFill>
                <a:ea typeface="+mn-lt"/>
                <a:cs typeface="+mn-lt"/>
              </a:rPr>
              <a:t>voluntariado</a:t>
            </a:r>
            <a:r>
              <a:rPr lang="en-US" sz="1638" b="1" dirty="0">
                <a:solidFill>
                  <a:srgbClr val="359993"/>
                </a:solidFill>
                <a:ea typeface="+mn-lt"/>
                <a:cs typeface="+mn-lt"/>
              </a:rPr>
              <a:t> a </a:t>
            </a:r>
            <a:r>
              <a:rPr lang="en-US" sz="1638" b="1" dirty="0" err="1">
                <a:solidFill>
                  <a:srgbClr val="359993"/>
                </a:solidFill>
                <a:ea typeface="+mn-lt"/>
                <a:cs typeface="+mn-lt"/>
              </a:rPr>
              <a:t>través</a:t>
            </a:r>
            <a:r>
              <a:rPr lang="en-US" sz="1638" b="1" dirty="0">
                <a:solidFill>
                  <a:srgbClr val="359993"/>
                </a:solidFill>
                <a:ea typeface="+mn-lt"/>
                <a:cs typeface="+mn-lt"/>
              </a:rPr>
              <a:t> de un </a:t>
            </a:r>
            <a:r>
              <a:rPr lang="en-US" sz="1638" b="1" dirty="0" err="1">
                <a:solidFill>
                  <a:srgbClr val="359993"/>
                </a:solidFill>
                <a:ea typeface="+mn-lt"/>
                <a:cs typeface="+mn-lt"/>
              </a:rPr>
              <a:t>programa</a:t>
            </a:r>
            <a:r>
              <a:rPr lang="en-US" sz="1638" b="1" dirty="0">
                <a:solidFill>
                  <a:srgbClr val="359993"/>
                </a:solidFill>
                <a:ea typeface="+mn-lt"/>
                <a:cs typeface="+mn-lt"/>
              </a:rPr>
              <a:t> </a:t>
            </a:r>
            <a:r>
              <a:rPr lang="en-US" sz="1638" b="1" dirty="0" err="1">
                <a:solidFill>
                  <a:srgbClr val="359993"/>
                </a:solidFill>
                <a:ea typeface="+mn-lt"/>
                <a:cs typeface="+mn-lt"/>
              </a:rPr>
              <a:t>estructurado</a:t>
            </a:r>
            <a:endParaRPr lang="en-US" sz="1800" dirty="0">
              <a:solidFill>
                <a:srgbClr val="000000"/>
              </a:solidFill>
              <a:ea typeface="+mn-lt"/>
              <a:cs typeface="+mn-lt"/>
            </a:endParaRPr>
          </a:p>
          <a:p>
            <a:r>
              <a:rPr lang="en-US" sz="1638" b="1" dirty="0" err="1">
                <a:solidFill>
                  <a:srgbClr val="359993"/>
                </a:solidFill>
                <a:ea typeface="+mn-lt"/>
                <a:cs typeface="+mn-lt"/>
              </a:rPr>
              <a:t>Asegurar</a:t>
            </a:r>
            <a:r>
              <a:rPr lang="en-US" sz="1638" b="1" dirty="0">
                <a:solidFill>
                  <a:srgbClr val="359993"/>
                </a:solidFill>
                <a:ea typeface="+mn-lt"/>
                <a:cs typeface="+mn-lt"/>
              </a:rPr>
              <a:t> </a:t>
            </a:r>
            <a:r>
              <a:rPr lang="en-US" sz="1638" b="1" dirty="0" err="1">
                <a:solidFill>
                  <a:srgbClr val="359993"/>
                </a:solidFill>
                <a:ea typeface="+mn-lt"/>
                <a:cs typeface="+mn-lt"/>
              </a:rPr>
              <a:t>que</a:t>
            </a:r>
            <a:r>
              <a:rPr lang="en-US" sz="1638" b="1" dirty="0">
                <a:solidFill>
                  <a:srgbClr val="359993"/>
                </a:solidFill>
                <a:ea typeface="+mn-lt"/>
                <a:cs typeface="+mn-lt"/>
              </a:rPr>
              <a:t> el </a:t>
            </a:r>
            <a:r>
              <a:rPr lang="en-US" sz="1638" b="1" dirty="0" err="1">
                <a:solidFill>
                  <a:srgbClr val="359993"/>
                </a:solidFill>
                <a:ea typeface="+mn-lt"/>
                <a:cs typeface="+mn-lt"/>
              </a:rPr>
              <a:t>trabajo</a:t>
            </a:r>
            <a:r>
              <a:rPr lang="en-US" sz="1638" b="1" dirty="0">
                <a:solidFill>
                  <a:srgbClr val="359993"/>
                </a:solidFill>
                <a:ea typeface="+mn-lt"/>
                <a:cs typeface="+mn-lt"/>
              </a:rPr>
              <a:t> no sea </a:t>
            </a:r>
            <a:r>
              <a:rPr lang="en-US" sz="1638" b="1" dirty="0" err="1">
                <a:solidFill>
                  <a:srgbClr val="359993"/>
                </a:solidFill>
                <a:ea typeface="+mn-lt"/>
                <a:cs typeface="+mn-lt"/>
              </a:rPr>
              <a:t>remunerado</a:t>
            </a:r>
            <a:r>
              <a:rPr lang="en-US" sz="1638" b="1" dirty="0">
                <a:solidFill>
                  <a:srgbClr val="359993"/>
                </a:solidFill>
                <a:ea typeface="+mn-lt"/>
                <a:cs typeface="+mn-lt"/>
              </a:rPr>
              <a:t> y </a:t>
            </a:r>
            <a:r>
              <a:rPr lang="en-US" sz="1638" b="1" dirty="0" err="1">
                <a:solidFill>
                  <a:srgbClr val="359993"/>
                </a:solidFill>
                <a:ea typeface="+mn-lt"/>
                <a:cs typeface="+mn-lt"/>
              </a:rPr>
              <a:t>beneficie</a:t>
            </a:r>
            <a:r>
              <a:rPr lang="en-US" sz="1638" b="1" dirty="0">
                <a:solidFill>
                  <a:srgbClr val="359993"/>
                </a:solidFill>
                <a:ea typeface="+mn-lt"/>
                <a:cs typeface="+mn-lt"/>
              </a:rPr>
              <a:t> </a:t>
            </a:r>
            <a:r>
              <a:rPr lang="en-US" sz="1638" b="1" dirty="0" err="1">
                <a:solidFill>
                  <a:srgbClr val="359993"/>
                </a:solidFill>
                <a:ea typeface="+mn-lt"/>
                <a:cs typeface="+mn-lt"/>
              </a:rPr>
              <a:t>directamente</a:t>
            </a:r>
            <a:r>
              <a:rPr lang="en-US" sz="1638" b="1" dirty="0">
                <a:solidFill>
                  <a:srgbClr val="359993"/>
                </a:solidFill>
                <a:ea typeface="+mn-lt"/>
                <a:cs typeface="+mn-lt"/>
              </a:rPr>
              <a:t> a la comunidad</a:t>
            </a:r>
            <a:endParaRPr lang="en-US" sz="1800" dirty="0"/>
          </a:p>
          <a:p>
            <a:r>
              <a:rPr lang="en-US" sz="1638" b="1" dirty="0">
                <a:solidFill>
                  <a:srgbClr val="359993"/>
                </a:solidFill>
                <a:ea typeface="+mn-lt"/>
                <a:cs typeface="+mn-lt"/>
              </a:rPr>
              <a:t>Registrar las </a:t>
            </a:r>
            <a:r>
              <a:rPr lang="en-US" sz="1638" b="1" dirty="0" err="1">
                <a:solidFill>
                  <a:srgbClr val="359993"/>
                </a:solidFill>
                <a:ea typeface="+mn-lt"/>
                <a:cs typeface="+mn-lt"/>
              </a:rPr>
              <a:t>actividades</a:t>
            </a:r>
            <a:r>
              <a:rPr lang="en-US" sz="1638" b="1" dirty="0">
                <a:solidFill>
                  <a:srgbClr val="359993"/>
                </a:solidFill>
                <a:ea typeface="+mn-lt"/>
                <a:cs typeface="+mn-lt"/>
              </a:rPr>
              <a:t>, </a:t>
            </a:r>
            <a:r>
              <a:rPr lang="en-US" sz="1638" b="1" dirty="0" err="1">
                <a:solidFill>
                  <a:srgbClr val="359993"/>
                </a:solidFill>
                <a:ea typeface="+mn-lt"/>
                <a:cs typeface="+mn-lt"/>
              </a:rPr>
              <a:t>fechas</a:t>
            </a:r>
            <a:r>
              <a:rPr lang="en-US" sz="1638" b="1" dirty="0">
                <a:solidFill>
                  <a:srgbClr val="359993"/>
                </a:solidFill>
                <a:ea typeface="+mn-lt"/>
                <a:cs typeface="+mn-lt"/>
              </a:rPr>
              <a:t> y horas de </a:t>
            </a:r>
            <a:r>
              <a:rPr lang="en-US" sz="1638" b="1" dirty="0" err="1">
                <a:solidFill>
                  <a:srgbClr val="359993"/>
                </a:solidFill>
                <a:ea typeface="+mn-lt"/>
                <a:cs typeface="+mn-lt"/>
              </a:rPr>
              <a:t>cada</a:t>
            </a:r>
            <a:r>
              <a:rPr lang="en-US" sz="1638" b="1" dirty="0">
                <a:solidFill>
                  <a:srgbClr val="359993"/>
                </a:solidFill>
                <a:ea typeface="+mn-lt"/>
                <a:cs typeface="+mn-lt"/>
              </a:rPr>
              <a:t> </a:t>
            </a:r>
            <a:r>
              <a:rPr lang="en-US" sz="1638" b="1" dirty="0" err="1">
                <a:solidFill>
                  <a:srgbClr val="359993"/>
                </a:solidFill>
                <a:ea typeface="+mn-lt"/>
                <a:cs typeface="+mn-lt"/>
              </a:rPr>
              <a:t>voluntario</a:t>
            </a:r>
            <a:endParaRPr lang="en-US" sz="1800" dirty="0"/>
          </a:p>
          <a:p>
            <a:r>
              <a:rPr lang="en-US" sz="1638" b="1" dirty="0" err="1">
                <a:solidFill>
                  <a:srgbClr val="359993"/>
                </a:solidFill>
                <a:ea typeface="+mn-lt"/>
                <a:cs typeface="+mn-lt"/>
              </a:rPr>
              <a:t>Designar</a:t>
            </a:r>
            <a:r>
              <a:rPr lang="en-US" sz="1638" b="1" dirty="0">
                <a:solidFill>
                  <a:srgbClr val="359993"/>
                </a:solidFill>
                <a:ea typeface="+mn-lt"/>
                <a:cs typeface="+mn-lt"/>
              </a:rPr>
              <a:t> a </a:t>
            </a:r>
            <a:r>
              <a:rPr lang="en-US" sz="1638" b="1" dirty="0" err="1">
                <a:solidFill>
                  <a:srgbClr val="359993"/>
                </a:solidFill>
                <a:ea typeface="+mn-lt"/>
                <a:cs typeface="+mn-lt"/>
              </a:rPr>
              <a:t>una</a:t>
            </a:r>
            <a:r>
              <a:rPr lang="en-US" sz="1638" b="1" dirty="0">
                <a:solidFill>
                  <a:srgbClr val="359993"/>
                </a:solidFill>
                <a:ea typeface="+mn-lt"/>
                <a:cs typeface="+mn-lt"/>
              </a:rPr>
              <a:t> persona </a:t>
            </a:r>
            <a:r>
              <a:rPr lang="en-US" sz="1638" b="1" dirty="0" err="1">
                <a:solidFill>
                  <a:srgbClr val="359993"/>
                </a:solidFill>
                <a:ea typeface="+mn-lt"/>
                <a:cs typeface="+mn-lt"/>
              </a:rPr>
              <a:t>que</a:t>
            </a:r>
            <a:r>
              <a:rPr lang="en-US" sz="1638" b="1" dirty="0">
                <a:solidFill>
                  <a:srgbClr val="359993"/>
                </a:solidFill>
                <a:ea typeface="+mn-lt"/>
                <a:cs typeface="+mn-lt"/>
              </a:rPr>
              <a:t> </a:t>
            </a:r>
            <a:r>
              <a:rPr lang="en-US" sz="1638" b="1" dirty="0" err="1">
                <a:solidFill>
                  <a:srgbClr val="359993"/>
                </a:solidFill>
                <a:ea typeface="+mn-lt"/>
                <a:cs typeface="+mn-lt"/>
              </a:rPr>
              <a:t>pueda</a:t>
            </a:r>
            <a:r>
              <a:rPr lang="en-US" sz="1638" b="1" dirty="0">
                <a:solidFill>
                  <a:srgbClr val="359993"/>
                </a:solidFill>
                <a:ea typeface="+mn-lt"/>
                <a:cs typeface="+mn-lt"/>
              </a:rPr>
              <a:t> </a:t>
            </a:r>
            <a:r>
              <a:rPr lang="en-US" sz="1638" b="1" dirty="0" err="1">
                <a:solidFill>
                  <a:srgbClr val="359993"/>
                </a:solidFill>
                <a:ea typeface="+mn-lt"/>
                <a:cs typeface="+mn-lt"/>
              </a:rPr>
              <a:t>verificar</a:t>
            </a:r>
            <a:r>
              <a:rPr lang="en-US" sz="1638" b="1" dirty="0">
                <a:solidFill>
                  <a:srgbClr val="359993"/>
                </a:solidFill>
                <a:ea typeface="+mn-lt"/>
                <a:cs typeface="+mn-lt"/>
              </a:rPr>
              <a:t> las horas de </a:t>
            </a:r>
            <a:r>
              <a:rPr lang="en-US" sz="1638" b="1" dirty="0" err="1">
                <a:solidFill>
                  <a:srgbClr val="359993"/>
                </a:solidFill>
                <a:ea typeface="+mn-lt"/>
                <a:cs typeface="+mn-lt"/>
              </a:rPr>
              <a:t>voluntariado</a:t>
            </a:r>
            <a:r>
              <a:rPr lang="en-US" sz="1638" b="1" dirty="0">
                <a:solidFill>
                  <a:srgbClr val="359993"/>
                </a:solidFill>
                <a:ea typeface="+mn-lt"/>
                <a:cs typeface="+mn-lt"/>
              </a:rPr>
              <a:t> </a:t>
            </a:r>
            <a:r>
              <a:rPr lang="en-US" sz="1638" dirty="0" err="1">
                <a:ea typeface="+mn-lt"/>
                <a:cs typeface="+mn-lt"/>
              </a:rPr>
              <a:t>si</a:t>
            </a:r>
            <a:r>
              <a:rPr lang="en-US" sz="1638" dirty="0">
                <a:ea typeface="+mn-lt"/>
                <a:cs typeface="+mn-lt"/>
              </a:rPr>
              <a:t> es </a:t>
            </a:r>
            <a:r>
              <a:rPr lang="en-US" sz="1638" dirty="0" err="1">
                <a:ea typeface="+mn-lt"/>
                <a:cs typeface="+mn-lt"/>
              </a:rPr>
              <a:t>necesario</a:t>
            </a:r>
            <a:endParaRPr lang="en-US" sz="1800" dirty="0"/>
          </a:p>
          <a:p>
            <a:r>
              <a:rPr lang="en-US" sz="1638" dirty="0" err="1"/>
              <a:t>Asegurar</a:t>
            </a:r>
            <a:r>
              <a:rPr lang="en-US" sz="1638" dirty="0"/>
              <a:t> </a:t>
            </a:r>
            <a:r>
              <a:rPr lang="en-US" sz="1638" dirty="0" err="1"/>
              <a:t>que</a:t>
            </a:r>
            <a:r>
              <a:rPr lang="en-US" sz="1638" dirty="0"/>
              <a:t> </a:t>
            </a:r>
            <a:r>
              <a:rPr lang="en-US" sz="1638" dirty="0" err="1"/>
              <a:t>los</a:t>
            </a:r>
            <a:r>
              <a:rPr lang="en-US" sz="1638" dirty="0"/>
              <a:t> </a:t>
            </a:r>
            <a:r>
              <a:rPr lang="en-US" sz="1638" dirty="0" err="1"/>
              <a:t>miembros</a:t>
            </a:r>
            <a:r>
              <a:rPr lang="en-US" sz="1638" dirty="0"/>
              <a:t> </a:t>
            </a:r>
            <a:r>
              <a:rPr lang="en-US" sz="1638" dirty="0" err="1"/>
              <a:t>tengan</a:t>
            </a:r>
            <a:r>
              <a:rPr lang="en-US" sz="1638" dirty="0"/>
              <a:t> </a:t>
            </a:r>
            <a:r>
              <a:rPr lang="en-US" sz="1638" b="1" dirty="0" err="1">
                <a:solidFill>
                  <a:srgbClr val="359993"/>
                </a:solidFill>
              </a:rPr>
              <a:t>los</a:t>
            </a:r>
            <a:r>
              <a:rPr lang="en-US" sz="1638" b="1" dirty="0">
                <a:solidFill>
                  <a:srgbClr val="359993"/>
                </a:solidFill>
              </a:rPr>
              <a:t> datos de </a:t>
            </a:r>
            <a:r>
              <a:rPr lang="en-US" sz="1638" b="1" dirty="0" err="1">
                <a:solidFill>
                  <a:srgbClr val="359993"/>
                </a:solidFill>
              </a:rPr>
              <a:t>contacto</a:t>
            </a:r>
            <a:r>
              <a:rPr lang="en-US" sz="1638" b="1" dirty="0">
                <a:solidFill>
                  <a:srgbClr val="359993"/>
                </a:solidFill>
              </a:rPr>
              <a:t> de </a:t>
            </a:r>
            <a:r>
              <a:rPr lang="en-US" sz="1638" b="1" dirty="0" err="1">
                <a:solidFill>
                  <a:srgbClr val="359993"/>
                </a:solidFill>
              </a:rPr>
              <a:t>esa</a:t>
            </a:r>
            <a:r>
              <a:rPr lang="en-US" sz="1638" b="1" dirty="0">
                <a:solidFill>
                  <a:srgbClr val="359993"/>
                </a:solidFill>
              </a:rPr>
              <a:t> persona</a:t>
            </a:r>
            <a:r>
              <a:rPr lang="en-US" sz="1638" dirty="0"/>
              <a:t> y </a:t>
            </a:r>
            <a:r>
              <a:rPr lang="en-US" sz="1638" b="1" dirty="0" err="1">
                <a:solidFill>
                  <a:srgbClr val="359993"/>
                </a:solidFill>
              </a:rPr>
              <a:t>sepan</a:t>
            </a:r>
            <a:r>
              <a:rPr lang="en-US" sz="1638" b="1" dirty="0">
                <a:solidFill>
                  <a:srgbClr val="359993"/>
                </a:solidFill>
              </a:rPr>
              <a:t> </a:t>
            </a:r>
            <a:r>
              <a:rPr lang="en-US" sz="1638" b="1" dirty="0" err="1">
                <a:solidFill>
                  <a:srgbClr val="359993"/>
                </a:solidFill>
              </a:rPr>
              <a:t>cómo</a:t>
            </a:r>
            <a:r>
              <a:rPr lang="en-US" sz="1638" b="1" dirty="0">
                <a:solidFill>
                  <a:srgbClr val="359993"/>
                </a:solidFill>
              </a:rPr>
              <a:t> se </a:t>
            </a:r>
            <a:r>
              <a:rPr lang="en-US" sz="1638" b="1" dirty="0" err="1">
                <a:solidFill>
                  <a:srgbClr val="359993"/>
                </a:solidFill>
              </a:rPr>
              <a:t>registran</a:t>
            </a:r>
            <a:r>
              <a:rPr lang="en-US" sz="1638" b="1" dirty="0">
                <a:solidFill>
                  <a:srgbClr val="359993"/>
                </a:solidFill>
              </a:rPr>
              <a:t> las horas</a:t>
            </a:r>
            <a:endParaRPr lang="en-US" sz="1638" dirty="0"/>
          </a:p>
          <a:p>
            <a:endParaRPr lang="en-US" sz="2000" dirty="0"/>
          </a:p>
        </p:txBody>
      </p:sp>
      <p:sp>
        <p:nvSpPr>
          <p:cNvPr id="9" name="Rectangle 8">
            <a:extLst>
              <a:ext uri="{FF2B5EF4-FFF2-40B4-BE49-F238E27FC236}">
                <a16:creationId xmlns:a16="http://schemas.microsoft.com/office/drawing/2014/main" id="{95A679B3-5FBE-C41D-C46F-26652F6E9B80}"/>
              </a:ext>
            </a:extLst>
          </p:cNvPr>
          <p:cNvSpPr/>
          <p:nvPr/>
        </p:nvSpPr>
        <p:spPr>
          <a:xfrm>
            <a:off x="876216" y="4282657"/>
            <a:ext cx="8027151" cy="1829384"/>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normAutofit/>
          </a:bodyPr>
          <a:lstStyle/>
          <a:p>
            <a:r>
              <a:rPr lang="en-US" sz="2000" b="1" dirty="0">
                <a:solidFill>
                  <a:schemeClr val="tx1"/>
                </a:solidFill>
                <a:ea typeface="+mn-lt"/>
                <a:cs typeface="+mn-lt"/>
              </a:rPr>
              <a:t>¿</a:t>
            </a:r>
            <a:r>
              <a:rPr lang="en-US" sz="2000" b="1" dirty="0" err="1">
                <a:solidFill>
                  <a:schemeClr val="tx1"/>
                </a:solidFill>
                <a:ea typeface="+mn-lt"/>
                <a:cs typeface="+mn-lt"/>
              </a:rPr>
              <a:t>Qué</a:t>
            </a:r>
            <a:r>
              <a:rPr lang="en-US" sz="2000" b="1" dirty="0">
                <a:solidFill>
                  <a:schemeClr val="tx1"/>
                </a:solidFill>
                <a:ea typeface="+mn-lt"/>
                <a:cs typeface="+mn-lt"/>
              </a:rPr>
              <a:t> </a:t>
            </a:r>
            <a:r>
              <a:rPr lang="en-US" sz="2000" b="1" dirty="0" err="1">
                <a:solidFill>
                  <a:schemeClr val="tx1"/>
                </a:solidFill>
                <a:ea typeface="+mn-lt"/>
                <a:cs typeface="+mn-lt"/>
              </a:rPr>
              <a:t>sucede</a:t>
            </a:r>
            <a:r>
              <a:rPr lang="en-US" sz="2000" b="1" dirty="0">
                <a:solidFill>
                  <a:schemeClr val="tx1"/>
                </a:solidFill>
                <a:ea typeface="+mn-lt"/>
                <a:cs typeface="+mn-lt"/>
              </a:rPr>
              <a:t> con </a:t>
            </a:r>
            <a:r>
              <a:rPr lang="en-US" sz="2000" b="1" dirty="0" err="1">
                <a:solidFill>
                  <a:schemeClr val="tx1"/>
                </a:solidFill>
                <a:ea typeface="+mn-lt"/>
                <a:cs typeface="+mn-lt"/>
              </a:rPr>
              <a:t>esta</a:t>
            </a:r>
            <a:r>
              <a:rPr lang="en-US" sz="2000" b="1" dirty="0">
                <a:solidFill>
                  <a:schemeClr val="tx1"/>
                </a:solidFill>
                <a:ea typeface="+mn-lt"/>
                <a:cs typeface="+mn-lt"/>
              </a:rPr>
              <a:t> </a:t>
            </a:r>
            <a:r>
              <a:rPr lang="en-US" sz="2000" b="1" dirty="0" err="1">
                <a:solidFill>
                  <a:schemeClr val="tx1"/>
                </a:solidFill>
                <a:ea typeface="+mn-lt"/>
                <a:cs typeface="+mn-lt"/>
              </a:rPr>
              <a:t>información</a:t>
            </a:r>
            <a:r>
              <a:rPr lang="en-US" sz="2000" b="1" dirty="0">
                <a:solidFill>
                  <a:schemeClr val="tx1"/>
                </a:solidFill>
                <a:ea typeface="+mn-lt"/>
                <a:cs typeface="+mn-lt"/>
              </a:rPr>
              <a:t>?</a:t>
            </a:r>
            <a:endParaRPr lang="en-US" sz="2000" b="1" dirty="0">
              <a:solidFill>
                <a:schemeClr val="tx1"/>
              </a:solidFill>
            </a:endParaRPr>
          </a:p>
          <a:p>
            <a:endParaRPr lang="en-US" dirty="0">
              <a:solidFill>
                <a:schemeClr val="tx1"/>
              </a:solidFill>
            </a:endParaRPr>
          </a:p>
          <a:p>
            <a:r>
              <a:rPr lang="en-US" dirty="0">
                <a:solidFill>
                  <a:schemeClr val="tx1"/>
                </a:solidFill>
                <a:ea typeface="+mn-lt"/>
                <a:cs typeface="+mn-lt"/>
              </a:rPr>
              <a:t>Solo para solicitudes </a:t>
            </a:r>
            <a:r>
              <a:rPr lang="en-US" dirty="0" err="1">
                <a:solidFill>
                  <a:schemeClr val="tx1"/>
                </a:solidFill>
                <a:ea typeface="+mn-lt"/>
                <a:cs typeface="+mn-lt"/>
              </a:rPr>
              <a:t>nuevas</a:t>
            </a:r>
            <a:r>
              <a:rPr lang="en-US" dirty="0">
                <a:solidFill>
                  <a:schemeClr val="tx1"/>
                </a:solidFill>
                <a:ea typeface="+mn-lt"/>
                <a:cs typeface="+mn-lt"/>
              </a:rPr>
              <a:t> y </a:t>
            </a:r>
            <a:r>
              <a:rPr lang="en-US" dirty="0" err="1">
                <a:solidFill>
                  <a:schemeClr val="tx1"/>
                </a:solidFill>
                <a:ea typeface="+mn-lt"/>
                <a:cs typeface="+mn-lt"/>
              </a:rPr>
              <a:t>renovaciones</a:t>
            </a:r>
            <a:r>
              <a:rPr lang="en-US" dirty="0">
                <a:solidFill>
                  <a:schemeClr val="tx1"/>
                </a:solidFill>
                <a:ea typeface="+mn-lt"/>
                <a:cs typeface="+mn-lt"/>
              </a:rPr>
              <a:t> </a:t>
            </a:r>
            <a:r>
              <a:rPr lang="en-US" dirty="0" err="1">
                <a:solidFill>
                  <a:schemeClr val="tx1"/>
                </a:solidFill>
                <a:ea typeface="+mn-lt"/>
                <a:cs typeface="+mn-lt"/>
              </a:rPr>
              <a:t>en</a:t>
            </a:r>
            <a:r>
              <a:rPr lang="en-US" dirty="0">
                <a:solidFill>
                  <a:schemeClr val="tx1"/>
                </a:solidFill>
                <a:ea typeface="+mn-lt"/>
                <a:cs typeface="+mn-lt"/>
              </a:rPr>
              <a:t> 2027, AHCCCS </a:t>
            </a:r>
            <a:r>
              <a:rPr lang="en-US" dirty="0" err="1">
                <a:solidFill>
                  <a:schemeClr val="tx1"/>
                </a:solidFill>
                <a:ea typeface="+mn-lt"/>
                <a:cs typeface="+mn-lt"/>
              </a:rPr>
              <a:t>aceptará</a:t>
            </a:r>
            <a:r>
              <a:rPr lang="en-US" dirty="0">
                <a:solidFill>
                  <a:schemeClr val="tx1"/>
                </a:solidFill>
                <a:ea typeface="+mn-lt"/>
                <a:cs typeface="+mn-lt"/>
              </a:rPr>
              <a:t> las horas </a:t>
            </a:r>
            <a:r>
              <a:rPr lang="en-US" dirty="0" err="1">
                <a:solidFill>
                  <a:schemeClr val="tx1"/>
                </a:solidFill>
                <a:ea typeface="+mn-lt"/>
                <a:cs typeface="+mn-lt"/>
              </a:rPr>
              <a:t>declaradas</a:t>
            </a:r>
            <a:r>
              <a:rPr lang="en-US" dirty="0">
                <a:solidFill>
                  <a:schemeClr val="tx1"/>
                </a:solidFill>
                <a:ea typeface="+mn-lt"/>
                <a:cs typeface="+mn-lt"/>
              </a:rPr>
              <a:t> </a:t>
            </a:r>
            <a:r>
              <a:rPr lang="en-US" dirty="0" err="1">
                <a:solidFill>
                  <a:schemeClr val="tx1"/>
                </a:solidFill>
                <a:ea typeface="+mn-lt"/>
                <a:cs typeface="+mn-lt"/>
              </a:rPr>
              <a:t>por</a:t>
            </a:r>
            <a:r>
              <a:rPr lang="en-US" dirty="0">
                <a:solidFill>
                  <a:schemeClr val="tx1"/>
                </a:solidFill>
                <a:ea typeface="+mn-lt"/>
                <a:cs typeface="+mn-lt"/>
              </a:rPr>
              <a:t> la </a:t>
            </a:r>
            <a:r>
              <a:rPr lang="en-US" dirty="0" err="1">
                <a:solidFill>
                  <a:schemeClr val="tx1"/>
                </a:solidFill>
                <a:ea typeface="+mn-lt"/>
                <a:cs typeface="+mn-lt"/>
              </a:rPr>
              <a:t>propia</a:t>
            </a:r>
            <a:r>
              <a:rPr lang="en-US" dirty="0">
                <a:solidFill>
                  <a:schemeClr val="tx1"/>
                </a:solidFill>
                <a:ea typeface="+mn-lt"/>
                <a:cs typeface="+mn-lt"/>
              </a:rPr>
              <a:t> persona.</a:t>
            </a:r>
          </a:p>
        </p:txBody>
      </p:sp>
    </p:spTree>
    <p:extLst>
      <p:ext uri="{BB962C8B-B14F-4D97-AF65-F5344CB8AC3E}">
        <p14:creationId xmlns:p14="http://schemas.microsoft.com/office/powerpoint/2010/main" val="1671941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77302-CEF9-15A3-1171-FD7991BC3D1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47A11C0-B746-6E5A-A068-CB1D35AE893B}"/>
              </a:ext>
            </a:extLst>
          </p:cNvPr>
          <p:cNvSpPr>
            <a:spLocks noGrp="1"/>
          </p:cNvSpPr>
          <p:nvPr>
            <p:ph type="title"/>
          </p:nvPr>
        </p:nvSpPr>
        <p:spPr/>
        <p:txBody>
          <a:bodyPr>
            <a:normAutofit/>
          </a:bodyPr>
          <a:lstStyle/>
          <a:p>
            <a:r>
              <a:rPr lang="en-US" sz="3759"/>
              <a:t>¿Quiénes están exentos de los requisitos de trabajo? (1 de 2)</a:t>
            </a:r>
          </a:p>
        </p:txBody>
      </p:sp>
      <p:sp>
        <p:nvSpPr>
          <p:cNvPr id="2" name="Multiply 1">
            <a:extLst>
              <a:ext uri="{FF2B5EF4-FFF2-40B4-BE49-F238E27FC236}">
                <a16:creationId xmlns:a16="http://schemas.microsoft.com/office/drawing/2014/main" id="{69BBADBF-2A99-3B8D-48FD-91AB119524F9}"/>
              </a:ext>
            </a:extLst>
          </p:cNvPr>
          <p:cNvSpPr/>
          <p:nvPr/>
        </p:nvSpPr>
        <p:spPr>
          <a:xfrm>
            <a:off x="838200" y="1690688"/>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ultiply 2">
            <a:extLst>
              <a:ext uri="{FF2B5EF4-FFF2-40B4-BE49-F238E27FC236}">
                <a16:creationId xmlns:a16="http://schemas.microsoft.com/office/drawing/2014/main" id="{2CB1F9A1-487F-E2CD-1580-C5BAA733D299}"/>
              </a:ext>
            </a:extLst>
          </p:cNvPr>
          <p:cNvSpPr/>
          <p:nvPr/>
        </p:nvSpPr>
        <p:spPr>
          <a:xfrm>
            <a:off x="838200" y="2129099"/>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ultiply 3">
            <a:extLst>
              <a:ext uri="{FF2B5EF4-FFF2-40B4-BE49-F238E27FC236}">
                <a16:creationId xmlns:a16="http://schemas.microsoft.com/office/drawing/2014/main" id="{49750295-CCF3-15C4-CBDE-CD107E5E1502}"/>
              </a:ext>
            </a:extLst>
          </p:cNvPr>
          <p:cNvSpPr/>
          <p:nvPr/>
        </p:nvSpPr>
        <p:spPr>
          <a:xfrm>
            <a:off x="838200" y="2567510"/>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ultiply 4">
            <a:extLst>
              <a:ext uri="{FF2B5EF4-FFF2-40B4-BE49-F238E27FC236}">
                <a16:creationId xmlns:a16="http://schemas.microsoft.com/office/drawing/2014/main" id="{03308631-AD32-8950-618E-BFF06DBF6503}"/>
              </a:ext>
            </a:extLst>
          </p:cNvPr>
          <p:cNvSpPr/>
          <p:nvPr/>
        </p:nvSpPr>
        <p:spPr>
          <a:xfrm>
            <a:off x="838200" y="3369176"/>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ultiply 7">
            <a:extLst>
              <a:ext uri="{FF2B5EF4-FFF2-40B4-BE49-F238E27FC236}">
                <a16:creationId xmlns:a16="http://schemas.microsoft.com/office/drawing/2014/main" id="{7A6D2B23-C8AD-959F-0720-EF34734D51E8}"/>
              </a:ext>
            </a:extLst>
          </p:cNvPr>
          <p:cNvSpPr/>
          <p:nvPr/>
        </p:nvSpPr>
        <p:spPr>
          <a:xfrm>
            <a:off x="838200" y="3832639"/>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ultiply 8">
            <a:extLst>
              <a:ext uri="{FF2B5EF4-FFF2-40B4-BE49-F238E27FC236}">
                <a16:creationId xmlns:a16="http://schemas.microsoft.com/office/drawing/2014/main" id="{1E1E7697-7875-CF65-2DDD-2CCC89D27634}"/>
              </a:ext>
            </a:extLst>
          </p:cNvPr>
          <p:cNvSpPr/>
          <p:nvPr/>
        </p:nvSpPr>
        <p:spPr>
          <a:xfrm>
            <a:off x="838200" y="4283576"/>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ultiply 9">
            <a:extLst>
              <a:ext uri="{FF2B5EF4-FFF2-40B4-BE49-F238E27FC236}">
                <a16:creationId xmlns:a16="http://schemas.microsoft.com/office/drawing/2014/main" id="{37CC52A5-9DC9-5177-7DA6-6110AB296E13}"/>
              </a:ext>
            </a:extLst>
          </p:cNvPr>
          <p:cNvSpPr/>
          <p:nvPr/>
        </p:nvSpPr>
        <p:spPr>
          <a:xfrm>
            <a:off x="838200" y="4734513"/>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ultiply 10">
            <a:extLst>
              <a:ext uri="{FF2B5EF4-FFF2-40B4-BE49-F238E27FC236}">
                <a16:creationId xmlns:a16="http://schemas.microsoft.com/office/drawing/2014/main" id="{C1AD5D92-77E1-3161-B9C2-5F4E54A928A3}"/>
              </a:ext>
            </a:extLst>
          </p:cNvPr>
          <p:cNvSpPr/>
          <p:nvPr/>
        </p:nvSpPr>
        <p:spPr>
          <a:xfrm>
            <a:off x="838200" y="5185450"/>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83EDE596-F981-5619-0B2D-0449A11109CF}"/>
              </a:ext>
            </a:extLst>
          </p:cNvPr>
          <p:cNvCxnSpPr/>
          <p:nvPr/>
        </p:nvCxnSpPr>
        <p:spPr>
          <a:xfrm>
            <a:off x="1344811" y="2129099"/>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728DDCB-FFF5-2323-953C-478AE11E5FD4}"/>
              </a:ext>
            </a:extLst>
          </p:cNvPr>
          <p:cNvCxnSpPr/>
          <p:nvPr/>
        </p:nvCxnSpPr>
        <p:spPr>
          <a:xfrm>
            <a:off x="1344811" y="2580036"/>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E91745D-1D0C-42E0-5FBD-955FAA5CCE46}"/>
              </a:ext>
            </a:extLst>
          </p:cNvPr>
          <p:cNvCxnSpPr/>
          <p:nvPr/>
        </p:nvCxnSpPr>
        <p:spPr>
          <a:xfrm>
            <a:off x="1344811" y="3356649"/>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9F86A94-A09F-B94F-83C3-51132EC918BF}"/>
              </a:ext>
            </a:extLst>
          </p:cNvPr>
          <p:cNvCxnSpPr/>
          <p:nvPr/>
        </p:nvCxnSpPr>
        <p:spPr>
          <a:xfrm>
            <a:off x="1344811" y="3807586"/>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985A51A-EEE8-C4E2-43E2-5CC1A845AE3B}"/>
              </a:ext>
            </a:extLst>
          </p:cNvPr>
          <p:cNvCxnSpPr/>
          <p:nvPr/>
        </p:nvCxnSpPr>
        <p:spPr>
          <a:xfrm>
            <a:off x="1344811" y="4258523"/>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2B013782-D91B-91AF-2B72-A6A02353FA83}"/>
              </a:ext>
            </a:extLst>
          </p:cNvPr>
          <p:cNvCxnSpPr/>
          <p:nvPr/>
        </p:nvCxnSpPr>
        <p:spPr>
          <a:xfrm>
            <a:off x="1344811" y="4709460"/>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C8759AFD-B685-1345-8A84-5D0A14CA73B9}"/>
              </a:ext>
            </a:extLst>
          </p:cNvPr>
          <p:cNvCxnSpPr/>
          <p:nvPr/>
        </p:nvCxnSpPr>
        <p:spPr>
          <a:xfrm>
            <a:off x="1344811" y="5197975"/>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1426464" y="1719072"/>
            <a:ext cx="9464040" cy="402336"/>
          </a:xfrm>
          <a:prstGeom prst="rect">
            <a:avLst/>
          </a:prstGeom>
          <a:noFill/>
        </p:spPr>
        <p:txBody>
          <a:bodyPr wrap="square" lIns="0" tIns="0" rIns="0" bIns="0">
            <a:normAutofit/>
          </a:bodyPr>
          <a:lstStyle/>
          <a:p>
            <a:r>
              <a:rPr sz="2170">
                <a:solidFill>
                  <a:srgbClr val="000000"/>
                </a:solidFill>
                <a:latin typeface="Roboto Condensed"/>
              </a:rPr>
              <a:t>Indígenas americanos o nativos de Alaska</a:t>
            </a:r>
          </a:p>
        </p:txBody>
      </p:sp>
      <p:sp>
        <p:nvSpPr>
          <p:cNvPr id="21" name="TextBox 20"/>
          <p:cNvSpPr txBox="1"/>
          <p:nvPr/>
        </p:nvSpPr>
        <p:spPr>
          <a:xfrm>
            <a:off x="1426464" y="2157984"/>
            <a:ext cx="9464040" cy="393192"/>
          </a:xfrm>
          <a:prstGeom prst="rect">
            <a:avLst/>
          </a:prstGeom>
          <a:noFill/>
        </p:spPr>
        <p:txBody>
          <a:bodyPr wrap="square" lIns="0" tIns="0" rIns="0" bIns="0">
            <a:normAutofit/>
          </a:bodyPr>
          <a:lstStyle/>
          <a:p>
            <a:r>
              <a:rPr sz="2120">
                <a:solidFill>
                  <a:srgbClr val="000000"/>
                </a:solidFill>
                <a:latin typeface="Roboto Condensed"/>
              </a:rPr>
              <a:t>Veteranos con una calificación de discapacidad total del 100%</a:t>
            </a:r>
          </a:p>
        </p:txBody>
      </p:sp>
      <p:sp>
        <p:nvSpPr>
          <p:cNvPr id="22" name="TextBox 21"/>
          <p:cNvSpPr txBox="1"/>
          <p:nvPr/>
        </p:nvSpPr>
        <p:spPr>
          <a:xfrm>
            <a:off x="1426464" y="2615184"/>
            <a:ext cx="9464040" cy="694944"/>
          </a:xfrm>
          <a:prstGeom prst="rect">
            <a:avLst/>
          </a:prstGeom>
          <a:noFill/>
        </p:spPr>
        <p:txBody>
          <a:bodyPr wrap="square" lIns="0" tIns="0" rIns="0" bIns="0">
            <a:normAutofit/>
          </a:bodyPr>
          <a:lstStyle/>
          <a:p>
            <a:r>
              <a:rPr sz="2000" dirty="0">
                <a:solidFill>
                  <a:srgbClr val="000000"/>
                </a:solidFill>
                <a:latin typeface="Roboto Condensed"/>
              </a:rPr>
              <a:t>Padre, madre, tutor legal, </a:t>
            </a:r>
            <a:r>
              <a:rPr sz="2000" dirty="0" err="1">
                <a:solidFill>
                  <a:srgbClr val="000000"/>
                </a:solidFill>
                <a:latin typeface="Roboto Condensed"/>
              </a:rPr>
              <a:t>pariente</a:t>
            </a:r>
            <a:r>
              <a:rPr sz="2000" dirty="0">
                <a:solidFill>
                  <a:srgbClr val="000000"/>
                </a:solidFill>
                <a:latin typeface="Roboto Condensed"/>
              </a:rPr>
              <a:t> </a:t>
            </a:r>
            <a:r>
              <a:rPr sz="2000" dirty="0" err="1">
                <a:solidFill>
                  <a:srgbClr val="000000"/>
                </a:solidFill>
                <a:latin typeface="Roboto Condensed"/>
              </a:rPr>
              <a:t>cuidador</a:t>
            </a:r>
            <a:r>
              <a:rPr sz="2000" dirty="0">
                <a:solidFill>
                  <a:srgbClr val="000000"/>
                </a:solidFill>
                <a:latin typeface="Roboto Condensed"/>
              </a:rPr>
              <a:t> o </a:t>
            </a:r>
            <a:r>
              <a:rPr sz="2000" dirty="0" err="1">
                <a:solidFill>
                  <a:srgbClr val="000000"/>
                </a:solidFill>
                <a:latin typeface="Roboto Condensed"/>
              </a:rPr>
              <a:t>cuidador</a:t>
            </a:r>
            <a:r>
              <a:rPr sz="2000" dirty="0">
                <a:solidFill>
                  <a:srgbClr val="000000"/>
                </a:solidFill>
                <a:latin typeface="Roboto Condensed"/>
              </a:rPr>
              <a:t> familiar de un </a:t>
            </a:r>
            <a:r>
              <a:rPr sz="2000" dirty="0" err="1">
                <a:solidFill>
                  <a:srgbClr val="000000"/>
                </a:solidFill>
                <a:latin typeface="Roboto Condensed"/>
              </a:rPr>
              <a:t>niño</a:t>
            </a:r>
            <a:r>
              <a:rPr sz="2000" dirty="0">
                <a:solidFill>
                  <a:srgbClr val="000000"/>
                </a:solidFill>
                <a:latin typeface="Roboto Condensed"/>
              </a:rPr>
              <a:t> de 13 </a:t>
            </a:r>
            <a:r>
              <a:rPr sz="2000" dirty="0" err="1">
                <a:solidFill>
                  <a:srgbClr val="000000"/>
                </a:solidFill>
                <a:latin typeface="Roboto Condensed"/>
              </a:rPr>
              <a:t>años</a:t>
            </a:r>
            <a:r>
              <a:rPr sz="2000" dirty="0">
                <a:solidFill>
                  <a:srgbClr val="000000"/>
                </a:solidFill>
                <a:latin typeface="Roboto Condensed"/>
              </a:rPr>
              <a:t> o </a:t>
            </a:r>
            <a:r>
              <a:rPr sz="2000" dirty="0" err="1">
                <a:solidFill>
                  <a:srgbClr val="000000"/>
                </a:solidFill>
                <a:latin typeface="Roboto Condensed"/>
              </a:rPr>
              <a:t>menos</a:t>
            </a:r>
            <a:r>
              <a:rPr sz="2000" dirty="0">
                <a:solidFill>
                  <a:srgbClr val="000000"/>
                </a:solidFill>
                <a:latin typeface="Roboto Condensed"/>
              </a:rPr>
              <a:t>, o de </a:t>
            </a:r>
            <a:r>
              <a:rPr sz="2000" dirty="0" err="1">
                <a:solidFill>
                  <a:srgbClr val="000000"/>
                </a:solidFill>
                <a:latin typeface="Roboto Condensed"/>
              </a:rPr>
              <a:t>una</a:t>
            </a:r>
            <a:r>
              <a:rPr sz="2000" dirty="0">
                <a:solidFill>
                  <a:srgbClr val="000000"/>
                </a:solidFill>
                <a:latin typeface="Roboto Condensed"/>
              </a:rPr>
              <a:t> persona con </a:t>
            </a:r>
            <a:r>
              <a:rPr sz="2000" dirty="0" err="1">
                <a:solidFill>
                  <a:srgbClr val="000000"/>
                </a:solidFill>
                <a:latin typeface="Roboto Condensed"/>
              </a:rPr>
              <a:t>discapacidad</a:t>
            </a:r>
            <a:endParaRPr sz="2000" dirty="0">
              <a:solidFill>
                <a:srgbClr val="000000"/>
              </a:solidFill>
              <a:latin typeface="Roboto Condensed"/>
            </a:endParaRPr>
          </a:p>
        </p:txBody>
      </p:sp>
      <p:sp>
        <p:nvSpPr>
          <p:cNvPr id="23" name="TextBox 22"/>
          <p:cNvSpPr txBox="1"/>
          <p:nvPr/>
        </p:nvSpPr>
        <p:spPr>
          <a:xfrm>
            <a:off x="1426464" y="3383280"/>
            <a:ext cx="9464040" cy="384048"/>
          </a:xfrm>
          <a:prstGeom prst="rect">
            <a:avLst/>
          </a:prstGeom>
          <a:noFill/>
        </p:spPr>
        <p:txBody>
          <a:bodyPr wrap="square" lIns="0" tIns="0" rIns="0" bIns="0">
            <a:normAutofit/>
          </a:bodyPr>
          <a:lstStyle/>
          <a:p>
            <a:r>
              <a:rPr sz="2100">
                <a:solidFill>
                  <a:srgbClr val="000000"/>
                </a:solidFill>
                <a:latin typeface="Roboto Condensed"/>
              </a:rPr>
              <a:t>Jóvenes menores de 26 años que estuvieron bajo tutela estatal</a:t>
            </a:r>
          </a:p>
        </p:txBody>
      </p:sp>
      <p:sp>
        <p:nvSpPr>
          <p:cNvPr id="24" name="TextBox 23"/>
          <p:cNvSpPr txBox="1"/>
          <p:nvPr/>
        </p:nvSpPr>
        <p:spPr>
          <a:xfrm>
            <a:off x="1426464" y="3840480"/>
            <a:ext cx="9464040" cy="402336"/>
          </a:xfrm>
          <a:prstGeom prst="rect">
            <a:avLst/>
          </a:prstGeom>
          <a:noFill/>
        </p:spPr>
        <p:txBody>
          <a:bodyPr wrap="square" lIns="0" tIns="0" rIns="0" bIns="0">
            <a:normAutofit/>
          </a:bodyPr>
          <a:lstStyle/>
          <a:p>
            <a:r>
              <a:rPr sz="2070">
                <a:solidFill>
                  <a:srgbClr val="000000"/>
                </a:solidFill>
                <a:latin typeface="Roboto Condensed"/>
              </a:rPr>
              <a:t>Personas en tratamiento o rehabilitación por consumo de drogas o alcohol</a:t>
            </a:r>
          </a:p>
        </p:txBody>
      </p:sp>
      <p:sp>
        <p:nvSpPr>
          <p:cNvPr id="25" name="TextBox 24"/>
          <p:cNvSpPr txBox="1"/>
          <p:nvPr/>
        </p:nvSpPr>
        <p:spPr>
          <a:xfrm>
            <a:off x="1426464" y="4288536"/>
            <a:ext cx="9464040" cy="402336"/>
          </a:xfrm>
          <a:prstGeom prst="rect">
            <a:avLst/>
          </a:prstGeom>
          <a:noFill/>
        </p:spPr>
        <p:txBody>
          <a:bodyPr wrap="square" lIns="0" tIns="0" rIns="0" bIns="0">
            <a:normAutofit/>
          </a:bodyPr>
          <a:lstStyle/>
          <a:p>
            <a:r>
              <a:rPr sz="2030">
                <a:solidFill>
                  <a:srgbClr val="000000"/>
                </a:solidFill>
                <a:latin typeface="Roboto Condensed"/>
              </a:rPr>
              <a:t>Personas embarazadas o dentro de los 12 meses posteriores al embarazo</a:t>
            </a:r>
          </a:p>
        </p:txBody>
      </p:sp>
      <p:sp>
        <p:nvSpPr>
          <p:cNvPr id="26" name="TextBox 25"/>
          <p:cNvSpPr txBox="1"/>
          <p:nvPr/>
        </p:nvSpPr>
        <p:spPr>
          <a:xfrm>
            <a:off x="1426464" y="4745736"/>
            <a:ext cx="9464040" cy="420624"/>
          </a:xfrm>
          <a:prstGeom prst="rect">
            <a:avLst/>
          </a:prstGeom>
          <a:noFill/>
        </p:spPr>
        <p:txBody>
          <a:bodyPr wrap="square" lIns="0" tIns="0" rIns="0" bIns="0">
            <a:normAutofit/>
          </a:bodyPr>
          <a:lstStyle/>
          <a:p>
            <a:r>
              <a:rPr sz="1970" dirty="0">
                <a:solidFill>
                  <a:srgbClr val="000000"/>
                </a:solidFill>
                <a:latin typeface="Roboto Condensed"/>
              </a:rPr>
              <a:t>Personas </a:t>
            </a:r>
            <a:r>
              <a:rPr sz="1970" dirty="0" err="1">
                <a:solidFill>
                  <a:srgbClr val="000000"/>
                </a:solidFill>
                <a:latin typeface="Roboto Condensed"/>
              </a:rPr>
              <a:t>que</a:t>
            </a:r>
            <a:r>
              <a:rPr sz="1970" dirty="0">
                <a:solidFill>
                  <a:srgbClr val="000000"/>
                </a:solidFill>
                <a:latin typeface="Roboto Condensed"/>
              </a:rPr>
              <a:t> </a:t>
            </a:r>
            <a:r>
              <a:rPr sz="1970" dirty="0" err="1">
                <a:solidFill>
                  <a:srgbClr val="000000"/>
                </a:solidFill>
                <a:latin typeface="Roboto Condensed"/>
              </a:rPr>
              <a:t>ya</a:t>
            </a:r>
            <a:r>
              <a:rPr sz="1970" dirty="0">
                <a:solidFill>
                  <a:srgbClr val="000000"/>
                </a:solidFill>
                <a:latin typeface="Roboto Condensed"/>
              </a:rPr>
              <a:t> </a:t>
            </a:r>
            <a:r>
              <a:rPr sz="1970" dirty="0" err="1">
                <a:solidFill>
                  <a:srgbClr val="000000"/>
                </a:solidFill>
                <a:latin typeface="Roboto Condensed"/>
              </a:rPr>
              <a:t>cumplen</a:t>
            </a:r>
            <a:r>
              <a:rPr sz="1970" dirty="0">
                <a:solidFill>
                  <a:srgbClr val="000000"/>
                </a:solidFill>
                <a:latin typeface="Roboto Condensed"/>
              </a:rPr>
              <a:t> </a:t>
            </a:r>
            <a:r>
              <a:rPr sz="1970" dirty="0" err="1">
                <a:solidFill>
                  <a:srgbClr val="000000"/>
                </a:solidFill>
                <a:latin typeface="Roboto Condensed"/>
              </a:rPr>
              <a:t>los</a:t>
            </a:r>
            <a:r>
              <a:rPr sz="1970" dirty="0">
                <a:solidFill>
                  <a:srgbClr val="000000"/>
                </a:solidFill>
                <a:latin typeface="Roboto Condensed"/>
              </a:rPr>
              <a:t> </a:t>
            </a:r>
            <a:r>
              <a:rPr sz="1970" dirty="0" err="1">
                <a:solidFill>
                  <a:srgbClr val="000000"/>
                </a:solidFill>
                <a:latin typeface="Roboto Condensed"/>
              </a:rPr>
              <a:t>requisitos</a:t>
            </a:r>
            <a:r>
              <a:rPr sz="1970" dirty="0">
                <a:solidFill>
                  <a:srgbClr val="000000"/>
                </a:solidFill>
                <a:latin typeface="Roboto Condensed"/>
              </a:rPr>
              <a:t> de </a:t>
            </a:r>
            <a:r>
              <a:rPr sz="1970" dirty="0" err="1">
                <a:solidFill>
                  <a:srgbClr val="000000"/>
                </a:solidFill>
                <a:latin typeface="Roboto Condensed"/>
              </a:rPr>
              <a:t>trabajo</a:t>
            </a:r>
            <a:r>
              <a:rPr sz="1970" dirty="0">
                <a:solidFill>
                  <a:srgbClr val="000000"/>
                </a:solidFill>
                <a:latin typeface="Roboto Condensed"/>
              </a:rPr>
              <a:t> de TANF (Asistencia </a:t>
            </a:r>
            <a:r>
              <a:rPr sz="1970" dirty="0" err="1">
                <a:solidFill>
                  <a:srgbClr val="000000"/>
                </a:solidFill>
                <a:latin typeface="Roboto Condensed"/>
              </a:rPr>
              <a:t>en</a:t>
            </a:r>
            <a:r>
              <a:rPr sz="1970" dirty="0">
                <a:solidFill>
                  <a:srgbClr val="000000"/>
                </a:solidFill>
                <a:latin typeface="Roboto Condensed"/>
              </a:rPr>
              <a:t> </a:t>
            </a:r>
            <a:r>
              <a:rPr sz="1970" dirty="0" err="1">
                <a:solidFill>
                  <a:srgbClr val="000000"/>
                </a:solidFill>
                <a:latin typeface="Roboto Condensed"/>
              </a:rPr>
              <a:t>Efectivo</a:t>
            </a:r>
            <a:r>
              <a:rPr sz="1970" dirty="0">
                <a:solidFill>
                  <a:srgbClr val="000000"/>
                </a:solidFill>
                <a:latin typeface="Roboto Condensed"/>
              </a:rPr>
              <a:t>)</a:t>
            </a:r>
          </a:p>
        </p:txBody>
      </p:sp>
      <p:sp>
        <p:nvSpPr>
          <p:cNvPr id="27" name="TextBox 26"/>
          <p:cNvSpPr txBox="1"/>
          <p:nvPr/>
        </p:nvSpPr>
        <p:spPr>
          <a:xfrm>
            <a:off x="1426464" y="5230368"/>
            <a:ext cx="9464040" cy="576072"/>
          </a:xfrm>
          <a:prstGeom prst="rect">
            <a:avLst/>
          </a:prstGeom>
          <a:noFill/>
        </p:spPr>
        <p:txBody>
          <a:bodyPr wrap="square" lIns="0" tIns="0" rIns="0" bIns="0">
            <a:normAutofit/>
          </a:bodyPr>
          <a:lstStyle/>
          <a:p>
            <a:r>
              <a:rPr sz="2050" dirty="0">
                <a:solidFill>
                  <a:srgbClr val="000000"/>
                </a:solidFill>
                <a:latin typeface="Roboto Condensed"/>
              </a:rPr>
              <a:t>Personas </a:t>
            </a:r>
            <a:r>
              <a:rPr sz="2050" dirty="0" err="1">
                <a:solidFill>
                  <a:srgbClr val="000000"/>
                </a:solidFill>
                <a:latin typeface="Roboto Condensed"/>
              </a:rPr>
              <a:t>sujetas</a:t>
            </a:r>
            <a:r>
              <a:rPr sz="2050" dirty="0">
                <a:solidFill>
                  <a:srgbClr val="000000"/>
                </a:solidFill>
                <a:latin typeface="Roboto Condensed"/>
              </a:rPr>
              <a:t> a </a:t>
            </a:r>
            <a:r>
              <a:rPr sz="2050" dirty="0" err="1">
                <a:solidFill>
                  <a:srgbClr val="000000"/>
                </a:solidFill>
                <a:latin typeface="Roboto Condensed"/>
              </a:rPr>
              <a:t>los</a:t>
            </a:r>
            <a:r>
              <a:rPr sz="2050" dirty="0">
                <a:solidFill>
                  <a:srgbClr val="000000"/>
                </a:solidFill>
                <a:latin typeface="Roboto Condensed"/>
              </a:rPr>
              <a:t> </a:t>
            </a:r>
            <a:r>
              <a:rPr sz="2050" dirty="0" err="1">
                <a:solidFill>
                  <a:srgbClr val="000000"/>
                </a:solidFill>
                <a:latin typeface="Roboto Condensed"/>
              </a:rPr>
              <a:t>requisitos</a:t>
            </a:r>
            <a:r>
              <a:rPr sz="2050" dirty="0">
                <a:solidFill>
                  <a:srgbClr val="000000"/>
                </a:solidFill>
                <a:latin typeface="Roboto Condensed"/>
              </a:rPr>
              <a:t> de </a:t>
            </a:r>
            <a:r>
              <a:rPr sz="2050" dirty="0" err="1">
                <a:solidFill>
                  <a:srgbClr val="000000"/>
                </a:solidFill>
                <a:latin typeface="Roboto Condensed"/>
              </a:rPr>
              <a:t>trabajo</a:t>
            </a:r>
            <a:r>
              <a:rPr sz="2050" dirty="0">
                <a:solidFill>
                  <a:srgbClr val="000000"/>
                </a:solidFill>
                <a:latin typeface="Roboto Condensed"/>
              </a:rPr>
              <a:t> de SNAP (Asistencia </a:t>
            </a:r>
            <a:r>
              <a:rPr sz="2050" dirty="0" err="1">
                <a:solidFill>
                  <a:srgbClr val="000000"/>
                </a:solidFill>
                <a:latin typeface="Roboto Condensed"/>
              </a:rPr>
              <a:t>Nutricional</a:t>
            </a:r>
            <a:r>
              <a:rPr sz="2050" dirty="0">
                <a:solidFill>
                  <a:srgbClr val="000000"/>
                </a:solidFill>
                <a:latin typeface="Roboto Condensed"/>
              </a:rPr>
              <a:t>)</a:t>
            </a:r>
          </a:p>
        </p:txBody>
      </p:sp>
    </p:spTree>
    <p:extLst>
      <p:ext uri="{BB962C8B-B14F-4D97-AF65-F5344CB8AC3E}">
        <p14:creationId xmlns:p14="http://schemas.microsoft.com/office/powerpoint/2010/main" val="2319911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F091B-E8DD-ED1A-4D3B-6F04E28A4B1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93478D0-B447-5311-8D01-6286436DADC4}"/>
              </a:ext>
            </a:extLst>
          </p:cNvPr>
          <p:cNvSpPr>
            <a:spLocks noGrp="1"/>
          </p:cNvSpPr>
          <p:nvPr>
            <p:ph type="title"/>
          </p:nvPr>
        </p:nvSpPr>
        <p:spPr/>
        <p:txBody>
          <a:bodyPr>
            <a:normAutofit/>
          </a:bodyPr>
          <a:lstStyle/>
          <a:p>
            <a:r>
              <a:rPr lang="en-US" sz="3759"/>
              <a:t>¿Quiénes están exentos de los requisitos de trabajo? (2 de 2)</a:t>
            </a:r>
          </a:p>
        </p:txBody>
      </p:sp>
      <p:sp>
        <p:nvSpPr>
          <p:cNvPr id="3" name="TextBox 2">
            <a:extLst>
              <a:ext uri="{FF2B5EF4-FFF2-40B4-BE49-F238E27FC236}">
                <a16:creationId xmlns:a16="http://schemas.microsoft.com/office/drawing/2014/main" id="{03A3EC0E-BD1F-A55A-7FEE-8D9872E11255}"/>
              </a:ext>
            </a:extLst>
          </p:cNvPr>
          <p:cNvSpPr txBox="1"/>
          <p:nvPr/>
        </p:nvSpPr>
        <p:spPr>
          <a:xfrm>
            <a:off x="1344811" y="1692212"/>
            <a:ext cx="9675613" cy="4231928"/>
          </a:xfrm>
          <a:prstGeom prst="rect">
            <a:avLst/>
          </a:prstGeom>
          <a:noFill/>
        </p:spPr>
        <p:txBody>
          <a:bodyPr wrap="square" lIns="91440" tIns="45720" rIns="91440" bIns="45720" anchor="t">
            <a:normAutofit/>
          </a:bodyPr>
          <a:lstStyle/>
          <a:p>
            <a:pPr lvl="0"/>
            <a:r>
              <a:rPr lang="en-US" sz="1920" dirty="0"/>
              <a:t>Personas con </a:t>
            </a:r>
            <a:r>
              <a:rPr lang="en-US" sz="1920" dirty="0" err="1"/>
              <a:t>fragilidad</a:t>
            </a:r>
            <a:r>
              <a:rPr lang="en-US" sz="1920" dirty="0"/>
              <a:t> </a:t>
            </a:r>
            <a:r>
              <a:rPr lang="en-US" sz="1920" dirty="0" err="1"/>
              <a:t>médica</a:t>
            </a:r>
            <a:r>
              <a:rPr lang="en-US" sz="1920" dirty="0"/>
              <a:t>:</a:t>
            </a:r>
          </a:p>
          <a:p>
            <a:pPr marL="800100" lvl="1" indent="-342900">
              <a:spcAft>
                <a:spcPts val="600"/>
              </a:spcAft>
              <a:buClr>
                <a:srgbClr val="FFC000"/>
              </a:buClr>
              <a:buSzPct val="70000"/>
              <a:buFont typeface="Courier New" panose="02070309020205020404" pitchFamily="49" charset="0"/>
              <a:buChar char="o"/>
            </a:pPr>
            <a:r>
              <a:rPr lang="en-US" sz="1600" dirty="0"/>
              <a:t>Con </a:t>
            </a:r>
            <a:r>
              <a:rPr lang="en-US" sz="1600" dirty="0" err="1"/>
              <a:t>una</a:t>
            </a:r>
            <a:r>
              <a:rPr lang="en-US" sz="1600" dirty="0"/>
              <a:t> </a:t>
            </a:r>
            <a:r>
              <a:rPr lang="en-US" sz="1600" dirty="0" err="1"/>
              <a:t>condición</a:t>
            </a:r>
            <a:r>
              <a:rPr lang="en-US" sz="1600" dirty="0"/>
              <a:t> de </a:t>
            </a:r>
            <a:r>
              <a:rPr lang="en-US" sz="1600" dirty="0" err="1"/>
              <a:t>salud</a:t>
            </a:r>
            <a:r>
              <a:rPr lang="en-US" sz="1600" dirty="0"/>
              <a:t> mental </a:t>
            </a:r>
            <a:r>
              <a:rPr lang="en-US" sz="1600" dirty="0" err="1"/>
              <a:t>incapacitante</a:t>
            </a:r>
            <a:endParaRPr lang="en-US" sz="1600" dirty="0"/>
          </a:p>
          <a:p>
            <a:pPr marL="800100" lvl="1" indent="-342900">
              <a:spcAft>
                <a:spcPts val="600"/>
              </a:spcAft>
              <a:buClr>
                <a:srgbClr val="FFC000"/>
              </a:buClr>
              <a:buSzPct val="70000"/>
              <a:buFont typeface="Courier New" panose="02070309020205020404" pitchFamily="49" charset="0"/>
              <a:buChar char="o"/>
            </a:pPr>
            <a:r>
              <a:rPr lang="en-US" sz="1600" dirty="0"/>
              <a:t>Con </a:t>
            </a:r>
            <a:r>
              <a:rPr lang="en-US" sz="1600" dirty="0" err="1"/>
              <a:t>ceguera</a:t>
            </a:r>
            <a:r>
              <a:rPr lang="en-US" sz="1600" dirty="0"/>
              <a:t> o </a:t>
            </a:r>
            <a:r>
              <a:rPr lang="en-US" sz="1600" dirty="0" err="1"/>
              <a:t>una</a:t>
            </a:r>
            <a:r>
              <a:rPr lang="en-US" sz="1600" dirty="0"/>
              <a:t> </a:t>
            </a:r>
            <a:r>
              <a:rPr lang="en-US" sz="1600" dirty="0" err="1"/>
              <a:t>discapacidad</a:t>
            </a:r>
            <a:r>
              <a:rPr lang="en-US" sz="1600" dirty="0"/>
              <a:t> </a:t>
            </a:r>
            <a:r>
              <a:rPr lang="en-US" sz="1600" dirty="0" err="1"/>
              <a:t>determinada</a:t>
            </a:r>
            <a:r>
              <a:rPr lang="en-US" sz="1600" dirty="0"/>
              <a:t> </a:t>
            </a:r>
            <a:r>
              <a:rPr lang="en-US" sz="1600" dirty="0" err="1"/>
              <a:t>por</a:t>
            </a:r>
            <a:r>
              <a:rPr lang="en-US" sz="1600" dirty="0"/>
              <a:t> la Administración del Seguro Social (SSA)</a:t>
            </a:r>
          </a:p>
          <a:p>
            <a:pPr marL="800100" lvl="1" indent="-342900">
              <a:spcAft>
                <a:spcPts val="600"/>
              </a:spcAft>
              <a:buClr>
                <a:srgbClr val="FFC000"/>
              </a:buClr>
              <a:buSzPct val="70000"/>
              <a:buFont typeface="Courier New" panose="02070309020205020404" pitchFamily="49" charset="0"/>
              <a:buChar char="o"/>
            </a:pPr>
            <a:r>
              <a:rPr lang="en-US" sz="1600" dirty="0"/>
              <a:t>Con </a:t>
            </a:r>
            <a:r>
              <a:rPr lang="en-US" sz="1600" dirty="0" err="1"/>
              <a:t>una</a:t>
            </a:r>
            <a:r>
              <a:rPr lang="en-US" sz="1600" dirty="0"/>
              <a:t> </a:t>
            </a:r>
            <a:r>
              <a:rPr lang="en-US" sz="1600" dirty="0" err="1"/>
              <a:t>discapacidad</a:t>
            </a:r>
            <a:r>
              <a:rPr lang="en-US" sz="1600" dirty="0"/>
              <a:t> </a:t>
            </a:r>
            <a:r>
              <a:rPr lang="en-US" sz="1600" dirty="0" err="1"/>
              <a:t>física</a:t>
            </a:r>
            <a:r>
              <a:rPr lang="en-US" sz="1600" dirty="0"/>
              <a:t>, </a:t>
            </a:r>
            <a:r>
              <a:rPr lang="en-US" sz="1600" dirty="0" err="1"/>
              <a:t>intelectual</a:t>
            </a:r>
            <a:r>
              <a:rPr lang="en-US" sz="1600" dirty="0"/>
              <a:t> o del </a:t>
            </a:r>
            <a:r>
              <a:rPr lang="en-US" sz="1600" dirty="0" err="1"/>
              <a:t>desarrollo</a:t>
            </a:r>
            <a:r>
              <a:rPr lang="en-US" sz="1600" dirty="0"/>
              <a:t> </a:t>
            </a:r>
            <a:r>
              <a:rPr lang="en-US" sz="1600" dirty="0" err="1"/>
              <a:t>que</a:t>
            </a:r>
            <a:r>
              <a:rPr lang="en-US" sz="1600" dirty="0"/>
              <a:t> </a:t>
            </a:r>
            <a:r>
              <a:rPr lang="en-US" sz="1600" dirty="0" err="1"/>
              <a:t>dificulte</a:t>
            </a:r>
            <a:r>
              <a:rPr lang="en-US" sz="1600" dirty="0"/>
              <a:t> </a:t>
            </a:r>
            <a:r>
              <a:rPr lang="en-US" sz="1600" dirty="0" err="1"/>
              <a:t>realizar</a:t>
            </a:r>
            <a:r>
              <a:rPr lang="en-US" sz="1600" dirty="0"/>
              <a:t> al </a:t>
            </a:r>
            <a:r>
              <a:rPr lang="en-US" sz="1600" dirty="0" err="1"/>
              <a:t>menos</a:t>
            </a:r>
            <a:r>
              <a:rPr lang="en-US" sz="1600" dirty="0"/>
              <a:t> </a:t>
            </a:r>
            <a:r>
              <a:rPr lang="en-US" sz="1600" dirty="0" err="1"/>
              <a:t>una</a:t>
            </a:r>
            <a:r>
              <a:rPr lang="en-US" sz="1600" dirty="0"/>
              <a:t> </a:t>
            </a:r>
            <a:r>
              <a:rPr lang="en-US" sz="1600" dirty="0" err="1"/>
              <a:t>actividad</a:t>
            </a:r>
            <a:r>
              <a:rPr lang="en-US" sz="1600" dirty="0"/>
              <a:t> </a:t>
            </a:r>
            <a:r>
              <a:rPr lang="en-US" sz="1600" dirty="0" err="1"/>
              <a:t>diaria</a:t>
            </a:r>
            <a:endParaRPr lang="en-US" sz="1600" dirty="0"/>
          </a:p>
          <a:p>
            <a:pPr marL="800100" lvl="1" indent="-342900">
              <a:spcAft>
                <a:spcPts val="600"/>
              </a:spcAft>
              <a:buClr>
                <a:srgbClr val="FFC000"/>
              </a:buClr>
              <a:buSzPct val="70000"/>
              <a:buFont typeface="Courier New" panose="02070309020205020404" pitchFamily="49" charset="0"/>
              <a:buChar char="o"/>
            </a:pPr>
            <a:r>
              <a:rPr lang="en-US" sz="1600" dirty="0"/>
              <a:t>Con </a:t>
            </a:r>
            <a:r>
              <a:rPr lang="en-US" sz="1600" dirty="0" err="1"/>
              <a:t>una</a:t>
            </a:r>
            <a:r>
              <a:rPr lang="en-US" sz="1600" dirty="0"/>
              <a:t> </a:t>
            </a:r>
            <a:r>
              <a:rPr lang="en-US" sz="1600" dirty="0" err="1"/>
              <a:t>condición</a:t>
            </a:r>
            <a:r>
              <a:rPr lang="en-US" sz="1600" dirty="0"/>
              <a:t> </a:t>
            </a:r>
            <a:r>
              <a:rPr lang="en-US" sz="1600" dirty="0" err="1"/>
              <a:t>médica</a:t>
            </a:r>
            <a:r>
              <a:rPr lang="en-US" sz="1600" dirty="0"/>
              <a:t> grave o </a:t>
            </a:r>
            <a:r>
              <a:rPr lang="en-US" sz="1600" dirty="0" err="1"/>
              <a:t>compleja</a:t>
            </a:r>
            <a:r>
              <a:rPr lang="en-US" sz="1600" dirty="0"/>
              <a:t> </a:t>
            </a:r>
            <a:r>
              <a:rPr lang="en-US" sz="1600" dirty="0" err="1"/>
              <a:t>que</a:t>
            </a:r>
            <a:r>
              <a:rPr lang="en-US" sz="1600" dirty="0"/>
              <a:t> </a:t>
            </a:r>
            <a:r>
              <a:rPr lang="en-US" sz="1600" dirty="0" err="1"/>
              <a:t>dificulte</a:t>
            </a:r>
            <a:r>
              <a:rPr lang="en-US" sz="1600" dirty="0"/>
              <a:t> </a:t>
            </a:r>
            <a:r>
              <a:rPr lang="en-US" sz="1600" dirty="0" err="1"/>
              <a:t>cumplir</a:t>
            </a:r>
            <a:r>
              <a:rPr lang="en-US" sz="1600" dirty="0"/>
              <a:t> con </a:t>
            </a:r>
            <a:r>
              <a:rPr lang="en-US" sz="1600" dirty="0" err="1"/>
              <a:t>los</a:t>
            </a:r>
            <a:r>
              <a:rPr lang="en-US" sz="1600" dirty="0"/>
              <a:t> </a:t>
            </a:r>
            <a:r>
              <a:rPr lang="en-US" sz="1600" dirty="0" err="1"/>
              <a:t>requisitos</a:t>
            </a:r>
            <a:r>
              <a:rPr lang="en-US" sz="1600" dirty="0"/>
              <a:t> de </a:t>
            </a:r>
            <a:r>
              <a:rPr lang="en-US" sz="1600" dirty="0" err="1"/>
              <a:t>trabajo</a:t>
            </a:r>
            <a:endParaRPr lang="en-US" sz="1600" dirty="0"/>
          </a:p>
          <a:p>
            <a:pPr marL="800100" lvl="1" indent="-342900">
              <a:spcAft>
                <a:spcPts val="600"/>
              </a:spcAft>
              <a:buClr>
                <a:srgbClr val="FFC000"/>
              </a:buClr>
              <a:buSzPct val="70000"/>
              <a:buFont typeface="Courier New" panose="02070309020205020404" pitchFamily="49" charset="0"/>
              <a:buChar char="o"/>
            </a:pPr>
            <a:r>
              <a:rPr lang="en-US" sz="1600" dirty="0"/>
              <a:t>Con un </a:t>
            </a:r>
            <a:r>
              <a:rPr lang="en-US" sz="1600" dirty="0" err="1"/>
              <a:t>trastorno</a:t>
            </a:r>
            <a:r>
              <a:rPr lang="en-US" sz="1600" dirty="0"/>
              <a:t> </a:t>
            </a:r>
            <a:r>
              <a:rPr lang="en-US" sz="1600" dirty="0" err="1"/>
              <a:t>por</a:t>
            </a:r>
            <a:r>
              <a:rPr lang="en-US" sz="1600" dirty="0"/>
              <a:t> </a:t>
            </a:r>
            <a:r>
              <a:rPr lang="en-US" sz="1600" dirty="0" err="1"/>
              <a:t>consumo</a:t>
            </a:r>
            <a:r>
              <a:rPr lang="en-US" sz="1600" dirty="0"/>
              <a:t> de </a:t>
            </a:r>
            <a:r>
              <a:rPr lang="en-US" sz="1600" dirty="0" err="1"/>
              <a:t>sustancias</a:t>
            </a:r>
            <a:r>
              <a:rPr lang="en-US" sz="1600" dirty="0"/>
              <a:t> </a:t>
            </a:r>
            <a:r>
              <a:rPr lang="en-US" sz="1600" dirty="0" err="1"/>
              <a:t>que</a:t>
            </a:r>
            <a:r>
              <a:rPr lang="en-US" sz="1600" dirty="0"/>
              <a:t> </a:t>
            </a:r>
            <a:r>
              <a:rPr lang="en-US" sz="1600" dirty="0" err="1"/>
              <a:t>dificulte</a:t>
            </a:r>
            <a:r>
              <a:rPr lang="en-US" sz="1600" dirty="0"/>
              <a:t> </a:t>
            </a:r>
            <a:r>
              <a:rPr lang="en-US" sz="1600" dirty="0" err="1"/>
              <a:t>cumplir</a:t>
            </a:r>
            <a:r>
              <a:rPr lang="en-US" sz="1600" dirty="0"/>
              <a:t> con </a:t>
            </a:r>
            <a:r>
              <a:rPr lang="en-US" sz="1600" dirty="0" err="1"/>
              <a:t>los</a:t>
            </a:r>
            <a:r>
              <a:rPr lang="en-US" sz="1600" dirty="0"/>
              <a:t> </a:t>
            </a:r>
            <a:r>
              <a:rPr lang="en-US" sz="1600" dirty="0" err="1"/>
              <a:t>requisitos</a:t>
            </a:r>
            <a:r>
              <a:rPr lang="en-US" sz="1600" dirty="0"/>
              <a:t> de </a:t>
            </a:r>
            <a:r>
              <a:rPr lang="en-US" sz="1600" dirty="0" err="1"/>
              <a:t>trabajo</a:t>
            </a:r>
            <a:endParaRPr lang="en-US" sz="1600" dirty="0"/>
          </a:p>
          <a:p>
            <a:endParaRPr lang="en-US" sz="1600" dirty="0"/>
          </a:p>
          <a:p>
            <a:pPr marL="285750" indent="-285750">
              <a:buFont typeface="Arial" panose="020B0604020202020204" pitchFamily="34" charset="0"/>
              <a:buChar char="•"/>
            </a:pPr>
            <a:endParaRPr lang="en-US" sz="1600" dirty="0"/>
          </a:p>
        </p:txBody>
      </p:sp>
      <p:sp>
        <p:nvSpPr>
          <p:cNvPr id="2" name="Multiply 1">
            <a:extLst>
              <a:ext uri="{FF2B5EF4-FFF2-40B4-BE49-F238E27FC236}">
                <a16:creationId xmlns:a16="http://schemas.microsoft.com/office/drawing/2014/main" id="{24375DAB-B4AB-D336-EB5B-5D5E97CF88C8}"/>
              </a:ext>
            </a:extLst>
          </p:cNvPr>
          <p:cNvSpPr/>
          <p:nvPr/>
        </p:nvSpPr>
        <p:spPr>
          <a:xfrm>
            <a:off x="838200" y="1690688"/>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B7D95D59-392B-3044-68B4-82607C28DF66}"/>
              </a:ext>
            </a:extLst>
          </p:cNvPr>
          <p:cNvCxnSpPr/>
          <p:nvPr/>
        </p:nvCxnSpPr>
        <p:spPr>
          <a:xfrm>
            <a:off x="1344811" y="5185449"/>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5" name="Multiply 4">
            <a:extLst>
              <a:ext uri="{FF2B5EF4-FFF2-40B4-BE49-F238E27FC236}">
                <a16:creationId xmlns:a16="http://schemas.microsoft.com/office/drawing/2014/main" id="{9E47708A-4962-6FEA-AD03-8B662F1D6A10}"/>
              </a:ext>
            </a:extLst>
          </p:cNvPr>
          <p:cNvSpPr/>
          <p:nvPr/>
        </p:nvSpPr>
        <p:spPr>
          <a:xfrm>
            <a:off x="838200" y="5185449"/>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426464" y="5294376"/>
            <a:ext cx="9509760" cy="502920"/>
          </a:xfrm>
          <a:prstGeom prst="rect">
            <a:avLst/>
          </a:prstGeom>
          <a:noFill/>
        </p:spPr>
        <p:txBody>
          <a:bodyPr wrap="none" lIns="0" tIns="0">
            <a:normAutofit/>
          </a:bodyPr>
          <a:lstStyle/>
          <a:p>
            <a:r>
              <a:rPr sz="2200" dirty="0">
                <a:solidFill>
                  <a:srgbClr val="000000"/>
                </a:solidFill>
                <a:latin typeface="Roboto Condensed"/>
              </a:rPr>
              <a:t>Personas </a:t>
            </a:r>
            <a:r>
              <a:rPr sz="2200" dirty="0" err="1">
                <a:solidFill>
                  <a:srgbClr val="000000"/>
                </a:solidFill>
                <a:latin typeface="Roboto Condensed"/>
              </a:rPr>
              <a:t>encarceladas</a:t>
            </a:r>
            <a:r>
              <a:rPr sz="2200" dirty="0">
                <a:solidFill>
                  <a:srgbClr val="000000"/>
                </a:solidFill>
                <a:latin typeface="Roboto Condensed"/>
              </a:rPr>
              <a:t> o </a:t>
            </a:r>
            <a:r>
              <a:rPr sz="2200" dirty="0" err="1">
                <a:solidFill>
                  <a:srgbClr val="000000"/>
                </a:solidFill>
                <a:latin typeface="Roboto Condensed"/>
              </a:rPr>
              <a:t>liberadas</a:t>
            </a:r>
            <a:r>
              <a:rPr sz="2200" dirty="0">
                <a:solidFill>
                  <a:srgbClr val="000000"/>
                </a:solidFill>
                <a:latin typeface="Roboto Condensed"/>
              </a:rPr>
              <a:t> de </a:t>
            </a:r>
            <a:r>
              <a:rPr sz="2200" dirty="0" err="1">
                <a:solidFill>
                  <a:srgbClr val="000000"/>
                </a:solidFill>
                <a:latin typeface="Roboto Condensed"/>
              </a:rPr>
              <a:t>prisión</a:t>
            </a:r>
            <a:r>
              <a:rPr sz="2200" dirty="0">
                <a:solidFill>
                  <a:srgbClr val="000000"/>
                </a:solidFill>
                <a:latin typeface="Roboto Condensed"/>
              </a:rPr>
              <a:t> </a:t>
            </a:r>
            <a:r>
              <a:rPr sz="2200" dirty="0" err="1">
                <a:solidFill>
                  <a:srgbClr val="000000"/>
                </a:solidFill>
                <a:latin typeface="Roboto Condensed"/>
              </a:rPr>
              <a:t>en</a:t>
            </a:r>
            <a:r>
              <a:rPr sz="2200" dirty="0">
                <a:solidFill>
                  <a:srgbClr val="000000"/>
                </a:solidFill>
                <a:latin typeface="Roboto Condensed"/>
              </a:rPr>
              <a:t> </a:t>
            </a:r>
            <a:r>
              <a:rPr sz="2200" dirty="0" err="1">
                <a:solidFill>
                  <a:srgbClr val="000000"/>
                </a:solidFill>
                <a:latin typeface="Roboto Condensed"/>
              </a:rPr>
              <a:t>los</a:t>
            </a:r>
            <a:r>
              <a:rPr sz="2200" dirty="0">
                <a:solidFill>
                  <a:srgbClr val="000000"/>
                </a:solidFill>
                <a:latin typeface="Roboto Condensed"/>
              </a:rPr>
              <a:t> </a:t>
            </a:r>
            <a:r>
              <a:rPr sz="2200" dirty="0" err="1">
                <a:solidFill>
                  <a:srgbClr val="000000"/>
                </a:solidFill>
                <a:latin typeface="Roboto Condensed"/>
              </a:rPr>
              <a:t>últimos</a:t>
            </a:r>
            <a:r>
              <a:rPr sz="2200" dirty="0">
                <a:solidFill>
                  <a:srgbClr val="000000"/>
                </a:solidFill>
                <a:latin typeface="Roboto Condensed"/>
              </a:rPr>
              <a:t> 3 meses</a:t>
            </a:r>
          </a:p>
        </p:txBody>
      </p:sp>
    </p:spTree>
    <p:extLst>
      <p:ext uri="{BB962C8B-B14F-4D97-AF65-F5344CB8AC3E}">
        <p14:creationId xmlns:p14="http://schemas.microsoft.com/office/powerpoint/2010/main" val="4056111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F9542-B174-1F6F-0AF3-3D5B1C535F6A}"/>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7378F35B-4EB4-D592-B60E-97936E9AFF8C}"/>
              </a:ext>
            </a:extLst>
          </p:cNvPr>
          <p:cNvSpPr/>
          <p:nvPr/>
        </p:nvSpPr>
        <p:spPr>
          <a:xfrm>
            <a:off x="742950" y="4819715"/>
            <a:ext cx="8379786" cy="1152393"/>
          </a:xfrm>
          <a:prstGeom prst="roundRect">
            <a:avLst>
              <a:gd name="adj" fmla="val 50000"/>
            </a:avLst>
          </a:prstGeom>
          <a:solidFill>
            <a:schemeClr val="accent3">
              <a:lumMod val="20000"/>
              <a:lumOff val="80000"/>
              <a:alpha val="3476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9324AAB-5B7E-326E-D2FE-679A9311E125}"/>
              </a:ext>
            </a:extLst>
          </p:cNvPr>
          <p:cNvSpPr>
            <a:spLocks noGrp="1"/>
          </p:cNvSpPr>
          <p:nvPr>
            <p:ph type="title"/>
          </p:nvPr>
        </p:nvSpPr>
        <p:spPr/>
        <p:txBody>
          <a:bodyPr>
            <a:normAutofit/>
          </a:bodyPr>
          <a:lstStyle/>
          <a:p>
            <a:r>
              <a:rPr lang="en-US"/>
              <a:t>Exenciones a corto plazo</a:t>
            </a:r>
          </a:p>
        </p:txBody>
      </p:sp>
      <p:sp>
        <p:nvSpPr>
          <p:cNvPr id="7" name="Content Placeholder 6">
            <a:extLst>
              <a:ext uri="{FF2B5EF4-FFF2-40B4-BE49-F238E27FC236}">
                <a16:creationId xmlns:a16="http://schemas.microsoft.com/office/drawing/2014/main" id="{3E5523F7-1314-19B8-23D7-AC1C8D8A59CD}"/>
              </a:ext>
            </a:extLst>
          </p:cNvPr>
          <p:cNvSpPr>
            <a:spLocks noGrp="1"/>
          </p:cNvSpPr>
          <p:nvPr>
            <p:ph idx="1"/>
          </p:nvPr>
        </p:nvSpPr>
        <p:spPr>
          <a:xfrm>
            <a:off x="765464" y="1462088"/>
            <a:ext cx="10934700" cy="457200"/>
          </a:xfrm>
        </p:spPr>
        <p:txBody>
          <a:bodyPr vert="horz" lIns="91440" tIns="45720" rIns="91440" bIns="45720" rtlCol="0" anchor="t">
            <a:normAutofit/>
          </a:bodyPr>
          <a:lstStyle/>
          <a:p>
            <a:pPr marL="0" indent="0">
              <a:lnSpc>
                <a:spcPct val="120000"/>
              </a:lnSpc>
              <a:buNone/>
            </a:pPr>
            <a:r>
              <a:rPr lang="en-US" sz="1602"/>
              <a:t>AHCCCS </a:t>
            </a:r>
            <a:r>
              <a:rPr lang="en-US" sz="1602" b="1">
                <a:solidFill>
                  <a:srgbClr val="359993"/>
                </a:solidFill>
              </a:rPr>
              <a:t>ha optado por ofrecer las cuatro exenciones disponibles por dificultades a corto plazo.</a:t>
            </a:r>
            <a:r>
              <a:rPr lang="en-US" sz="1602"/>
              <a:t> Estas son:</a:t>
            </a:r>
          </a:p>
        </p:txBody>
      </p:sp>
      <p:sp>
        <p:nvSpPr>
          <p:cNvPr id="4" name="TextBox 3">
            <a:extLst>
              <a:ext uri="{FF2B5EF4-FFF2-40B4-BE49-F238E27FC236}">
                <a16:creationId xmlns:a16="http://schemas.microsoft.com/office/drawing/2014/main" id="{4DE736BE-65EB-B013-8BEA-FC512E7EBF70}"/>
              </a:ext>
            </a:extLst>
          </p:cNvPr>
          <p:cNvSpPr txBox="1"/>
          <p:nvPr/>
        </p:nvSpPr>
        <p:spPr>
          <a:xfrm>
            <a:off x="1169168" y="5048315"/>
            <a:ext cx="7847242" cy="646331"/>
          </a:xfrm>
          <a:prstGeom prst="rect">
            <a:avLst/>
          </a:prstGeom>
          <a:noFill/>
        </p:spPr>
        <p:txBody>
          <a:bodyPr wrap="square">
            <a:normAutofit/>
          </a:bodyPr>
          <a:lstStyle/>
          <a:p>
            <a:pPr marL="0" indent="0" algn="ctr">
              <a:buNone/>
            </a:pPr>
            <a:r>
              <a:rPr lang="en-US" sz="1530" dirty="0">
                <a:latin typeface="Aptos Light" panose="020B0004020202020204" pitchFamily="34" charset="0"/>
              </a:rPr>
              <a:t>Para las </a:t>
            </a:r>
            <a:r>
              <a:rPr lang="en-US" sz="1530" dirty="0" err="1">
                <a:latin typeface="Aptos Light" panose="020B0004020202020204" pitchFamily="34" charset="0"/>
              </a:rPr>
              <a:t>exenciones</a:t>
            </a:r>
            <a:r>
              <a:rPr lang="en-US" sz="1530" dirty="0">
                <a:latin typeface="Aptos Light" panose="020B0004020202020204" pitchFamily="34" charset="0"/>
              </a:rPr>
              <a:t> A y B, las personas </a:t>
            </a:r>
            <a:r>
              <a:rPr lang="en-US" sz="1530" dirty="0" err="1">
                <a:latin typeface="Aptos Light" panose="020B0004020202020204" pitchFamily="34" charset="0"/>
              </a:rPr>
              <a:t>deberán</a:t>
            </a:r>
            <a:r>
              <a:rPr lang="en-US" sz="1530" dirty="0">
                <a:latin typeface="Aptos Light" panose="020B0004020202020204" pitchFamily="34" charset="0"/>
              </a:rPr>
              <a:t> </a:t>
            </a:r>
            <a:r>
              <a:rPr lang="en-US" sz="1530" dirty="0" err="1">
                <a:latin typeface="Aptos Light" panose="020B0004020202020204" pitchFamily="34" charset="0"/>
              </a:rPr>
              <a:t>dar</a:t>
            </a:r>
            <a:r>
              <a:rPr lang="en-US" sz="1530" dirty="0">
                <a:latin typeface="Aptos Light" panose="020B0004020202020204" pitchFamily="34" charset="0"/>
              </a:rPr>
              <a:t> </a:t>
            </a:r>
            <a:r>
              <a:rPr lang="en-US" sz="1530" dirty="0" err="1">
                <a:latin typeface="Aptos Light" panose="020B0004020202020204" pitchFamily="34" charset="0"/>
              </a:rPr>
              <a:t>información</a:t>
            </a:r>
            <a:r>
              <a:rPr lang="en-US" sz="1530" dirty="0">
                <a:latin typeface="Aptos Light" panose="020B0004020202020204" pitchFamily="34" charset="0"/>
              </a:rPr>
              <a:t> a AHCCCS al </a:t>
            </a:r>
            <a:r>
              <a:rPr lang="en-US" sz="1530" dirty="0" err="1">
                <a:latin typeface="Aptos Light" panose="020B0004020202020204" pitchFamily="34" charset="0"/>
              </a:rPr>
              <a:t>solicitar</a:t>
            </a:r>
            <a:r>
              <a:rPr lang="en-US" sz="1530" dirty="0">
                <a:latin typeface="Aptos Light" panose="020B0004020202020204" pitchFamily="34" charset="0"/>
              </a:rPr>
              <a:t> </a:t>
            </a:r>
            <a:r>
              <a:rPr lang="en-US" sz="1530" dirty="0" err="1">
                <a:latin typeface="Aptos Light" panose="020B0004020202020204" pitchFamily="34" charset="0"/>
              </a:rPr>
              <a:t>cobertura</a:t>
            </a:r>
            <a:r>
              <a:rPr lang="en-US" sz="1530" dirty="0">
                <a:latin typeface="Aptos Light" panose="020B0004020202020204" pitchFamily="34" charset="0"/>
              </a:rPr>
              <a:t>. Para C y D, AHCCCS les </a:t>
            </a:r>
            <a:r>
              <a:rPr lang="en-US" sz="1530" dirty="0" err="1">
                <a:latin typeface="Aptos Light" panose="020B0004020202020204" pitchFamily="34" charset="0"/>
              </a:rPr>
              <a:t>avisará</a:t>
            </a:r>
            <a:r>
              <a:rPr lang="en-US" sz="1530" dirty="0">
                <a:latin typeface="Aptos Light" panose="020B0004020202020204" pitchFamily="34" charset="0"/>
              </a:rPr>
              <a:t> </a:t>
            </a:r>
            <a:r>
              <a:rPr lang="en-US" sz="1530" dirty="0" err="1">
                <a:latin typeface="Aptos Light" panose="020B0004020202020204" pitchFamily="34" charset="0"/>
              </a:rPr>
              <a:t>automáticamente</a:t>
            </a:r>
            <a:r>
              <a:rPr lang="en-US" sz="1530" dirty="0">
                <a:latin typeface="Aptos Light" panose="020B0004020202020204" pitchFamily="34" charset="0"/>
              </a:rPr>
              <a:t> </a:t>
            </a:r>
            <a:r>
              <a:rPr lang="en-US" sz="1530" dirty="0" err="1">
                <a:latin typeface="Aptos Light" panose="020B0004020202020204" pitchFamily="34" charset="0"/>
              </a:rPr>
              <a:t>si</a:t>
            </a:r>
            <a:r>
              <a:rPr lang="en-US" sz="1530" dirty="0">
                <a:latin typeface="Aptos Light" panose="020B0004020202020204" pitchFamily="34" charset="0"/>
              </a:rPr>
              <a:t> </a:t>
            </a:r>
            <a:r>
              <a:rPr lang="en-US" sz="1530" dirty="0" err="1">
                <a:latin typeface="Aptos Light" panose="020B0004020202020204" pitchFamily="34" charset="0"/>
              </a:rPr>
              <a:t>califican</a:t>
            </a:r>
            <a:r>
              <a:rPr lang="en-US" sz="1530" dirty="0">
                <a:latin typeface="Aptos Light" panose="020B0004020202020204" pitchFamily="34" charset="0"/>
              </a:rPr>
              <a:t>.</a:t>
            </a:r>
          </a:p>
        </p:txBody>
      </p:sp>
      <p:sp>
        <p:nvSpPr>
          <p:cNvPr id="8" name="TextBox 7">
            <a:extLst>
              <a:ext uri="{FF2B5EF4-FFF2-40B4-BE49-F238E27FC236}">
                <a16:creationId xmlns:a16="http://schemas.microsoft.com/office/drawing/2014/main" id="{0020CAF0-4539-ABA4-0CBD-21E0A1B3A204}"/>
              </a:ext>
            </a:extLst>
          </p:cNvPr>
          <p:cNvSpPr txBox="1"/>
          <p:nvPr/>
        </p:nvSpPr>
        <p:spPr>
          <a:xfrm>
            <a:off x="990671" y="2051620"/>
            <a:ext cx="5217090" cy="2067554"/>
          </a:xfrm>
          <a:prstGeom prst="rect">
            <a:avLst/>
          </a:prstGeom>
          <a:noFill/>
        </p:spPr>
        <p:txBody>
          <a:bodyPr wrap="square">
            <a:noAutofit/>
          </a:bodyPr>
          <a:lstStyle/>
          <a:p>
            <a:pPr marL="460375" indent="-287338">
              <a:lnSpc>
                <a:spcPct val="120000"/>
              </a:lnSpc>
              <a:buClr>
                <a:srgbClr val="359993"/>
              </a:buClr>
              <a:buFont typeface="+mj-lt"/>
              <a:buAutoNum type="alphaUcPeriod"/>
            </a:pPr>
            <a:r>
              <a:rPr lang="en-US" dirty="0" err="1"/>
              <a:t>Recibir</a:t>
            </a:r>
            <a:r>
              <a:rPr lang="en-US" dirty="0"/>
              <a:t> </a:t>
            </a:r>
            <a:r>
              <a:rPr lang="en-US" dirty="0" err="1"/>
              <a:t>atención</a:t>
            </a:r>
            <a:r>
              <a:rPr lang="en-US" dirty="0"/>
              <a:t> </a:t>
            </a:r>
            <a:r>
              <a:rPr lang="en-US" dirty="0" err="1"/>
              <a:t>en</a:t>
            </a:r>
            <a:r>
              <a:rPr lang="en-US" dirty="0"/>
              <a:t> un hospital, </a:t>
            </a:r>
            <a:r>
              <a:rPr lang="en-US" dirty="0" err="1"/>
              <a:t>centro</a:t>
            </a:r>
            <a:r>
              <a:rPr lang="en-US" dirty="0"/>
              <a:t> de </a:t>
            </a:r>
            <a:r>
              <a:rPr lang="en-US" dirty="0" err="1"/>
              <a:t>enfermería</a:t>
            </a:r>
            <a:r>
              <a:rPr lang="en-US" dirty="0"/>
              <a:t>, </a:t>
            </a:r>
            <a:r>
              <a:rPr lang="en-US" dirty="0" err="1"/>
              <a:t>centro</a:t>
            </a:r>
            <a:r>
              <a:rPr lang="en-US" dirty="0"/>
              <a:t> </a:t>
            </a:r>
            <a:r>
              <a:rPr lang="en-US" dirty="0" err="1"/>
              <a:t>psiquiátrico</a:t>
            </a:r>
            <a:r>
              <a:rPr lang="en-US" dirty="0"/>
              <a:t> o </a:t>
            </a:r>
            <a:r>
              <a:rPr lang="en-US" dirty="0" err="1"/>
              <a:t>centro</a:t>
            </a:r>
            <a:r>
              <a:rPr lang="en-US" dirty="0"/>
              <a:t> para personas con </a:t>
            </a:r>
            <a:r>
              <a:rPr lang="en-US" dirty="0" err="1"/>
              <a:t>discapacidades</a:t>
            </a:r>
            <a:r>
              <a:rPr lang="en-US" dirty="0"/>
              <a:t> </a:t>
            </a:r>
            <a:r>
              <a:rPr lang="en-US" dirty="0" err="1"/>
              <a:t>intelectuales</a:t>
            </a:r>
            <a:r>
              <a:rPr lang="en-US" dirty="0"/>
              <a:t>.</a:t>
            </a:r>
          </a:p>
          <a:p>
            <a:pPr marL="460375" lvl="0" indent="-287338">
              <a:lnSpc>
                <a:spcPct val="120000"/>
              </a:lnSpc>
              <a:buClr>
                <a:srgbClr val="359993"/>
              </a:buClr>
              <a:buAutoNum type="alphaUcPeriod" startAt="2"/>
            </a:pPr>
            <a:r>
              <a:rPr lang="en-US" dirty="0"/>
              <a:t>Viajar fuera de </a:t>
            </a:r>
            <a:r>
              <a:rPr lang="en-US" dirty="0" err="1"/>
              <a:t>su</a:t>
            </a:r>
            <a:r>
              <a:rPr lang="en-US" dirty="0"/>
              <a:t> comunidad </a:t>
            </a:r>
            <a:r>
              <a:rPr lang="en-US" dirty="0" err="1"/>
              <a:t>durante</a:t>
            </a:r>
            <a:r>
              <a:rPr lang="en-US" dirty="0"/>
              <a:t> un </a:t>
            </a:r>
            <a:r>
              <a:rPr lang="en-US" dirty="0" err="1"/>
              <a:t>período</a:t>
            </a:r>
            <a:r>
              <a:rPr lang="en-US" dirty="0"/>
              <a:t> </a:t>
            </a:r>
            <a:r>
              <a:rPr lang="en-US" dirty="0" err="1"/>
              <a:t>prolongado</a:t>
            </a:r>
            <a:r>
              <a:rPr lang="en-US" dirty="0"/>
              <a:t> para </a:t>
            </a:r>
            <a:r>
              <a:rPr lang="en-US" dirty="0" err="1"/>
              <a:t>recibir</a:t>
            </a:r>
            <a:r>
              <a:rPr lang="en-US" dirty="0"/>
              <a:t> </a:t>
            </a:r>
            <a:r>
              <a:rPr lang="en-US" dirty="0" err="1"/>
              <a:t>servicios</a:t>
            </a:r>
            <a:r>
              <a:rPr lang="en-US" dirty="0"/>
              <a:t> </a:t>
            </a:r>
            <a:r>
              <a:rPr lang="en-US" dirty="0" err="1"/>
              <a:t>médicos</a:t>
            </a:r>
            <a:r>
              <a:rPr lang="en-US" dirty="0"/>
              <a:t> para </a:t>
            </a:r>
            <a:r>
              <a:rPr lang="en-US" dirty="0" err="1"/>
              <a:t>sí</a:t>
            </a:r>
            <a:r>
              <a:rPr lang="en-US" dirty="0"/>
              <a:t> </a:t>
            </a:r>
            <a:r>
              <a:rPr lang="en-US" dirty="0" err="1"/>
              <a:t>mismo</a:t>
            </a:r>
            <a:r>
              <a:rPr lang="en-US" dirty="0"/>
              <a:t> o para un </a:t>
            </a:r>
            <a:r>
              <a:rPr lang="en-US" dirty="0" err="1"/>
              <a:t>dependiente</a:t>
            </a:r>
            <a:r>
              <a:rPr lang="en-US" dirty="0"/>
              <a:t>.</a:t>
            </a:r>
          </a:p>
        </p:txBody>
      </p:sp>
      <p:sp>
        <p:nvSpPr>
          <p:cNvPr id="10" name="TextBox 9">
            <a:extLst>
              <a:ext uri="{FF2B5EF4-FFF2-40B4-BE49-F238E27FC236}">
                <a16:creationId xmlns:a16="http://schemas.microsoft.com/office/drawing/2014/main" id="{E00D8C64-26D8-AA75-0388-60957DAC498D}"/>
              </a:ext>
            </a:extLst>
          </p:cNvPr>
          <p:cNvSpPr txBox="1"/>
          <p:nvPr/>
        </p:nvSpPr>
        <p:spPr>
          <a:xfrm>
            <a:off x="6207761" y="2049707"/>
            <a:ext cx="4841309" cy="737959"/>
          </a:xfrm>
          <a:prstGeom prst="rect">
            <a:avLst/>
          </a:prstGeom>
          <a:noFill/>
        </p:spPr>
        <p:txBody>
          <a:bodyPr wrap="square">
            <a:normAutofit/>
          </a:bodyPr>
          <a:lstStyle/>
          <a:p>
            <a:pPr marL="347663" lvl="0" indent="-336550">
              <a:lnSpc>
                <a:spcPct val="120000"/>
              </a:lnSpc>
            </a:pPr>
            <a:r>
              <a:rPr lang="en-US" sz="1800" dirty="0">
                <a:solidFill>
                  <a:srgbClr val="359993"/>
                </a:solidFill>
              </a:rPr>
              <a:t>C. </a:t>
            </a:r>
            <a:r>
              <a:rPr lang="en-US" sz="1800" dirty="0"/>
              <a:t>Vivir </a:t>
            </a:r>
            <a:r>
              <a:rPr lang="en-US" sz="1800" dirty="0" err="1"/>
              <a:t>en</a:t>
            </a:r>
            <a:r>
              <a:rPr lang="en-US" sz="1800" dirty="0"/>
              <a:t> un </a:t>
            </a:r>
            <a:r>
              <a:rPr lang="en-US" sz="1800" dirty="0" err="1"/>
              <a:t>condado</a:t>
            </a:r>
            <a:r>
              <a:rPr lang="en-US" sz="1800" dirty="0"/>
              <a:t> </a:t>
            </a:r>
            <a:r>
              <a:rPr lang="en-US" sz="1800" dirty="0" err="1"/>
              <a:t>donde</a:t>
            </a:r>
            <a:r>
              <a:rPr lang="en-US" sz="1800" dirty="0"/>
              <a:t> el </a:t>
            </a:r>
            <a:r>
              <a:rPr lang="en-US" sz="1800" dirty="0" err="1"/>
              <a:t>presidente</a:t>
            </a:r>
            <a:r>
              <a:rPr lang="en-US" sz="1800" dirty="0"/>
              <a:t> </a:t>
            </a:r>
            <a:r>
              <a:rPr lang="en-US" sz="1800" dirty="0" err="1"/>
              <a:t>haya</a:t>
            </a:r>
            <a:r>
              <a:rPr lang="en-US" sz="1800" dirty="0"/>
              <a:t> </a:t>
            </a:r>
            <a:r>
              <a:rPr lang="en-US" sz="1800" dirty="0" err="1"/>
              <a:t>declarado</a:t>
            </a:r>
            <a:r>
              <a:rPr lang="en-US" sz="1800" dirty="0"/>
              <a:t> </a:t>
            </a:r>
            <a:r>
              <a:rPr lang="en-US" sz="1800" dirty="0" err="1"/>
              <a:t>una</a:t>
            </a:r>
            <a:r>
              <a:rPr lang="en-US" sz="1800" dirty="0"/>
              <a:t> </a:t>
            </a:r>
            <a:r>
              <a:rPr lang="en-US" sz="1800" dirty="0" err="1"/>
              <a:t>emergencia</a:t>
            </a:r>
            <a:r>
              <a:rPr lang="en-US" sz="1800" dirty="0"/>
              <a:t> o </a:t>
            </a:r>
            <a:r>
              <a:rPr lang="en-US" sz="1800" dirty="0" err="1"/>
              <a:t>desastre</a:t>
            </a:r>
            <a:r>
              <a:rPr lang="en-US" sz="1800" dirty="0"/>
              <a:t>.</a:t>
            </a:r>
          </a:p>
        </p:txBody>
      </p:sp>
      <p:sp>
        <p:nvSpPr>
          <p:cNvPr id="11" name="TextBox 10">
            <a:extLst>
              <a:ext uri="{FF2B5EF4-FFF2-40B4-BE49-F238E27FC236}">
                <a16:creationId xmlns:a16="http://schemas.microsoft.com/office/drawing/2014/main" id="{12800D6A-D2F0-5A4C-EB31-90E958E4F0B1}"/>
              </a:ext>
            </a:extLst>
          </p:cNvPr>
          <p:cNvSpPr txBox="1"/>
          <p:nvPr/>
        </p:nvSpPr>
        <p:spPr>
          <a:xfrm>
            <a:off x="6207761" y="3039263"/>
            <a:ext cx="4841309" cy="1070358"/>
          </a:xfrm>
          <a:prstGeom prst="rect">
            <a:avLst/>
          </a:prstGeom>
          <a:noFill/>
        </p:spPr>
        <p:txBody>
          <a:bodyPr wrap="square">
            <a:normAutofit/>
          </a:bodyPr>
          <a:lstStyle/>
          <a:p>
            <a:pPr marL="347663" indent="-336550">
              <a:lnSpc>
                <a:spcPct val="120000"/>
              </a:lnSpc>
            </a:pPr>
            <a:r>
              <a:rPr lang="en-US" sz="1800">
                <a:solidFill>
                  <a:srgbClr val="359993"/>
                </a:solidFill>
              </a:rPr>
              <a:t>D</a:t>
            </a:r>
            <a:r>
              <a:rPr lang="en-US">
                <a:solidFill>
                  <a:srgbClr val="359993"/>
                </a:solidFill>
              </a:rPr>
              <a:t>. </a:t>
            </a:r>
            <a:r>
              <a:rPr lang="en-US" sz="1800"/>
              <a:t>Vivir en un condado con alto desempleo.</a:t>
            </a:r>
          </a:p>
          <a:p>
            <a:pPr marL="288925" indent="-277813">
              <a:lnSpc>
                <a:spcPct val="120000"/>
              </a:lnSpc>
            </a:pPr>
            <a:endParaRPr lang="en-US" sz="1800"/>
          </a:p>
        </p:txBody>
      </p:sp>
      <p:sp>
        <p:nvSpPr>
          <p:cNvPr id="14" name="Oval 13">
            <a:extLst>
              <a:ext uri="{FF2B5EF4-FFF2-40B4-BE49-F238E27FC236}">
                <a16:creationId xmlns:a16="http://schemas.microsoft.com/office/drawing/2014/main" id="{656BEFBC-8E0D-5F01-9B67-AD57F814D0F3}"/>
              </a:ext>
            </a:extLst>
          </p:cNvPr>
          <p:cNvSpPr/>
          <p:nvPr/>
        </p:nvSpPr>
        <p:spPr>
          <a:xfrm>
            <a:off x="1169167" y="2112337"/>
            <a:ext cx="330238" cy="330238"/>
          </a:xfrm>
          <a:prstGeom prst="ellipse">
            <a:avLst/>
          </a:prstGeom>
          <a:solidFill>
            <a:srgbClr val="359993">
              <a:alpha val="1594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E4B89FE-FCD2-DF33-4159-8B086F501286}"/>
              </a:ext>
            </a:extLst>
          </p:cNvPr>
          <p:cNvSpPr/>
          <p:nvPr/>
        </p:nvSpPr>
        <p:spPr>
          <a:xfrm>
            <a:off x="1142930" y="3097013"/>
            <a:ext cx="330238" cy="330238"/>
          </a:xfrm>
          <a:prstGeom prst="ellipse">
            <a:avLst/>
          </a:prstGeom>
          <a:solidFill>
            <a:srgbClr val="359993">
              <a:alpha val="1594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DDDA8B8-DA17-8E20-DAB9-7E729DAAECD0}"/>
              </a:ext>
            </a:extLst>
          </p:cNvPr>
          <p:cNvSpPr/>
          <p:nvPr/>
        </p:nvSpPr>
        <p:spPr>
          <a:xfrm>
            <a:off x="6220942" y="2112337"/>
            <a:ext cx="330238" cy="330238"/>
          </a:xfrm>
          <a:prstGeom prst="ellipse">
            <a:avLst/>
          </a:prstGeom>
          <a:solidFill>
            <a:srgbClr val="359993">
              <a:alpha val="1594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C1D1CC7-52BA-7AC6-2196-82E38EA9D606}"/>
              </a:ext>
            </a:extLst>
          </p:cNvPr>
          <p:cNvSpPr/>
          <p:nvPr/>
        </p:nvSpPr>
        <p:spPr>
          <a:xfrm>
            <a:off x="6220942" y="3091260"/>
            <a:ext cx="330238" cy="330238"/>
          </a:xfrm>
          <a:prstGeom prst="ellipse">
            <a:avLst/>
          </a:prstGeom>
          <a:solidFill>
            <a:srgbClr val="359993">
              <a:alpha val="1594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896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F1369-4DE4-34B7-6249-C45550F0013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7FD1589-3520-425B-3C52-79110B899ADE}"/>
              </a:ext>
            </a:extLst>
          </p:cNvPr>
          <p:cNvSpPr>
            <a:spLocks noGrp="1"/>
          </p:cNvSpPr>
          <p:nvPr>
            <p:ph type="title"/>
          </p:nvPr>
        </p:nvSpPr>
        <p:spPr/>
        <p:txBody>
          <a:bodyPr>
            <a:normAutofit/>
          </a:bodyPr>
          <a:lstStyle/>
          <a:p>
            <a:r>
              <a:rPr lang="en-US" sz="3680"/>
              <a:t>¿Cuándo verificará AHCCCS los requisitos de trabajo?</a:t>
            </a:r>
          </a:p>
        </p:txBody>
      </p:sp>
      <p:sp>
        <p:nvSpPr>
          <p:cNvPr id="7" name="Content Placeholder 6">
            <a:extLst>
              <a:ext uri="{FF2B5EF4-FFF2-40B4-BE49-F238E27FC236}">
                <a16:creationId xmlns:a16="http://schemas.microsoft.com/office/drawing/2014/main" id="{1ED05260-7042-9746-6104-D1E51E10504B}"/>
              </a:ext>
            </a:extLst>
          </p:cNvPr>
          <p:cNvSpPr>
            <a:spLocks noGrp="1"/>
          </p:cNvSpPr>
          <p:nvPr>
            <p:ph idx="1"/>
          </p:nvPr>
        </p:nvSpPr>
        <p:spPr>
          <a:xfrm>
            <a:off x="838199" y="1825625"/>
            <a:ext cx="10685745" cy="792315"/>
          </a:xfrm>
        </p:spPr>
        <p:txBody>
          <a:bodyPr vert="horz" lIns="91440" tIns="45720" rIns="91440" bIns="45720" rtlCol="0" anchor="t">
            <a:normAutofit/>
          </a:bodyPr>
          <a:lstStyle/>
          <a:p>
            <a:pPr marL="0" indent="0">
              <a:buNone/>
            </a:pPr>
            <a:r>
              <a:rPr lang="en-US" sz="2256"/>
              <a:t>AHCCCS evaluará si una persona está exenta o cumple con los requisitos de trabajo de esta manera:</a:t>
            </a:r>
          </a:p>
        </p:txBody>
      </p:sp>
      <p:sp>
        <p:nvSpPr>
          <p:cNvPr id="3" name="TextBox 2">
            <a:extLst>
              <a:ext uri="{FF2B5EF4-FFF2-40B4-BE49-F238E27FC236}">
                <a16:creationId xmlns:a16="http://schemas.microsoft.com/office/drawing/2014/main" id="{0895DB39-E164-BB0D-147B-6937195CFE7E}"/>
              </a:ext>
            </a:extLst>
          </p:cNvPr>
          <p:cNvSpPr txBox="1"/>
          <p:nvPr/>
        </p:nvSpPr>
        <p:spPr>
          <a:xfrm>
            <a:off x="939452" y="4440478"/>
            <a:ext cx="10321447" cy="1015663"/>
          </a:xfrm>
          <a:prstGeom prst="rect">
            <a:avLst/>
          </a:prstGeom>
          <a:noFill/>
        </p:spPr>
        <p:txBody>
          <a:bodyPr wrap="square">
            <a:normAutofit/>
          </a:bodyPr>
          <a:lstStyle/>
          <a:p>
            <a:r>
              <a:rPr lang="en-US" sz="1720">
                <a:latin typeface="Aptos Light" panose="020B0004020202020204" pitchFamily="34" charset="0"/>
              </a:rPr>
              <a:t>El proceso de renovación suele comenzar unos 90 días antes de la fecha de renovación de AHCCCS. Por eso, las personas que renuevan en marzo de 2027 serán las primeras que deberán demostrar que están exentas o cumplen con los requisitos de trabajo.</a:t>
            </a:r>
          </a:p>
        </p:txBody>
      </p:sp>
      <p:sp>
        <p:nvSpPr>
          <p:cNvPr id="5" name="TextBox 4">
            <a:extLst>
              <a:ext uri="{FF2B5EF4-FFF2-40B4-BE49-F238E27FC236}">
                <a16:creationId xmlns:a16="http://schemas.microsoft.com/office/drawing/2014/main" id="{0EAFCE15-F136-F3A9-31AB-D1A9BBF82CF3}"/>
              </a:ext>
            </a:extLst>
          </p:cNvPr>
          <p:cNvSpPr txBox="1"/>
          <p:nvPr/>
        </p:nvSpPr>
        <p:spPr>
          <a:xfrm>
            <a:off x="1369512" y="3008849"/>
            <a:ext cx="4397679" cy="1015663"/>
          </a:xfrm>
          <a:prstGeom prst="rect">
            <a:avLst/>
          </a:prstGeom>
          <a:noFill/>
        </p:spPr>
        <p:txBody>
          <a:bodyPr wrap="square">
            <a:normAutofit/>
          </a:bodyPr>
          <a:lstStyle/>
          <a:p>
            <a:r>
              <a:rPr lang="en-US" sz="1800" b="1">
                <a:solidFill>
                  <a:schemeClr val="accent5"/>
                </a:solidFill>
              </a:rPr>
              <a:t>Para solicitudes nuevas a partir del 1 de enero de 2027</a:t>
            </a:r>
            <a:r>
              <a:rPr lang="en-US" sz="1800"/>
              <a:t>, se revisará el mes anterior a la solicitud.</a:t>
            </a:r>
          </a:p>
        </p:txBody>
      </p:sp>
      <p:sp>
        <p:nvSpPr>
          <p:cNvPr id="9" name="TextBox 8">
            <a:extLst>
              <a:ext uri="{FF2B5EF4-FFF2-40B4-BE49-F238E27FC236}">
                <a16:creationId xmlns:a16="http://schemas.microsoft.com/office/drawing/2014/main" id="{1A241091-465B-95FE-573C-BCA95116167F}"/>
              </a:ext>
            </a:extLst>
          </p:cNvPr>
          <p:cNvSpPr txBox="1"/>
          <p:nvPr/>
        </p:nvSpPr>
        <p:spPr>
          <a:xfrm>
            <a:off x="6634619" y="3008848"/>
            <a:ext cx="4397679" cy="1015663"/>
          </a:xfrm>
          <a:prstGeom prst="rect">
            <a:avLst/>
          </a:prstGeom>
          <a:noFill/>
        </p:spPr>
        <p:txBody>
          <a:bodyPr wrap="square">
            <a:normAutofit/>
          </a:bodyPr>
          <a:lstStyle/>
          <a:p>
            <a:r>
              <a:rPr lang="en-US" sz="1760" b="1">
                <a:solidFill>
                  <a:schemeClr val="accent5"/>
                </a:solidFill>
              </a:rPr>
              <a:t>Para renovaciones a partir del 1 de marzo de 2027</a:t>
            </a:r>
            <a:r>
              <a:rPr lang="en-US" sz="1760"/>
              <a:t>, se revisará cualquier mes desde la última renovación.</a:t>
            </a:r>
          </a:p>
        </p:txBody>
      </p:sp>
      <p:cxnSp>
        <p:nvCxnSpPr>
          <p:cNvPr id="15" name="Straight Connector 14">
            <a:extLst>
              <a:ext uri="{FF2B5EF4-FFF2-40B4-BE49-F238E27FC236}">
                <a16:creationId xmlns:a16="http://schemas.microsoft.com/office/drawing/2014/main" id="{458AE9A2-8D95-86C6-1189-4D91285C022B}"/>
              </a:ext>
            </a:extLst>
          </p:cNvPr>
          <p:cNvCxnSpPr/>
          <p:nvPr/>
        </p:nvCxnSpPr>
        <p:spPr>
          <a:xfrm>
            <a:off x="6096000" y="3008850"/>
            <a:ext cx="0" cy="1015663"/>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sp>
        <p:nvSpPr>
          <p:cNvPr id="16" name="Rounded Rectangle 15">
            <a:extLst>
              <a:ext uri="{FF2B5EF4-FFF2-40B4-BE49-F238E27FC236}">
                <a16:creationId xmlns:a16="http://schemas.microsoft.com/office/drawing/2014/main" id="{D5E64C48-7185-B592-6448-B39E697C933C}"/>
              </a:ext>
            </a:extLst>
          </p:cNvPr>
          <p:cNvSpPr/>
          <p:nvPr/>
        </p:nvSpPr>
        <p:spPr>
          <a:xfrm>
            <a:off x="939452" y="2705622"/>
            <a:ext cx="10321447" cy="1534439"/>
          </a:xfrm>
          <a:prstGeom prst="roundRect">
            <a:avLst>
              <a:gd name="adj" fmla="val 6933"/>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8244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F46D1-0867-765D-9AB5-CA98308DEB4F}"/>
              </a:ext>
            </a:extLst>
          </p:cNvPr>
          <p:cNvSpPr>
            <a:spLocks noGrp="1"/>
          </p:cNvSpPr>
          <p:nvPr>
            <p:ph type="title"/>
          </p:nvPr>
        </p:nvSpPr>
        <p:spPr>
          <a:xfrm>
            <a:off x="838200" y="365125"/>
            <a:ext cx="10515600" cy="1325563"/>
          </a:xfrm>
        </p:spPr>
        <p:txBody>
          <a:bodyPr>
            <a:normAutofit/>
          </a:bodyPr>
          <a:lstStyle/>
          <a:p>
            <a:r>
              <a:rPr lang="en-US" dirty="0"/>
              <a:t>¿</a:t>
            </a:r>
            <a:r>
              <a:rPr lang="en-US" dirty="0" err="1"/>
              <a:t>Cómo</a:t>
            </a:r>
            <a:r>
              <a:rPr lang="en-US" dirty="0"/>
              <a:t> </a:t>
            </a:r>
            <a:r>
              <a:rPr lang="en-US" dirty="0" err="1"/>
              <a:t>verificará</a:t>
            </a:r>
            <a:r>
              <a:rPr lang="en-US" dirty="0"/>
              <a:t> AHCCCS </a:t>
            </a:r>
            <a:r>
              <a:rPr lang="en-US" dirty="0" err="1"/>
              <a:t>los</a:t>
            </a:r>
            <a:r>
              <a:rPr lang="en-US" dirty="0"/>
              <a:t> </a:t>
            </a:r>
            <a:r>
              <a:rPr lang="en-US" dirty="0" err="1"/>
              <a:t>requisitos</a:t>
            </a:r>
            <a:br>
              <a:rPr lang="en-US" dirty="0"/>
            </a:br>
            <a:r>
              <a:rPr lang="en-US" dirty="0"/>
              <a:t>de </a:t>
            </a:r>
            <a:r>
              <a:rPr lang="en-US" dirty="0" err="1"/>
              <a:t>trabajo</a:t>
            </a:r>
            <a:r>
              <a:rPr lang="en-US" dirty="0"/>
              <a:t>?</a:t>
            </a:r>
          </a:p>
        </p:txBody>
      </p:sp>
      <p:sp>
        <p:nvSpPr>
          <p:cNvPr id="206" name="TextBox 206"/>
          <p:cNvSpPr txBox="1"/>
          <p:nvPr/>
        </p:nvSpPr>
        <p:spPr>
          <a:xfrm>
            <a:off x="838200" y="1956256"/>
            <a:ext cx="10732801" cy="1498739"/>
          </a:xfrm>
          <a:prstGeom prst="rect">
            <a:avLst/>
          </a:prstGeom>
          <a:noFill/>
          <a:ln>
            <a:noFill/>
          </a:ln>
        </p:spPr>
        <p:txBody>
          <a:bodyPr wrap="square" lIns="91440" tIns="45720" rIns="91440" bIns="45720" rtlCol="0" anchor="t">
            <a:normAutofit/>
          </a:bodyPr>
          <a:lstStyle/>
          <a:p>
            <a:pPr marL="0" indent="0">
              <a:lnSpc>
                <a:spcPct val="110000"/>
              </a:lnSpc>
              <a:buNone/>
            </a:pPr>
            <a:r>
              <a:rPr lang="en-US" sz="2340"/>
              <a:t>AHCCCS primero intentará verificar si las personas están exentas o cumplen con los requisitos </a:t>
            </a:r>
            <a:r>
              <a:rPr lang="en-US" sz="2340" b="1">
                <a:solidFill>
                  <a:srgbClr val="359993"/>
                </a:solidFill>
              </a:rPr>
              <a:t>usando las fuentes de datos disponibles</a:t>
            </a:r>
            <a:r>
              <a:rPr lang="en-US" sz="2340"/>
              <a:t>. Este es el proceso de verificación </a:t>
            </a:r>
            <a:r>
              <a:rPr lang="en-US" sz="2340" err="1"/>
              <a:t>ex parte</a:t>
            </a:r>
            <a:r>
              <a:rPr lang="en-US" sz="2340"/>
              <a:t>.</a:t>
            </a:r>
          </a:p>
        </p:txBody>
      </p:sp>
      <p:sp>
        <p:nvSpPr>
          <p:cNvPr id="207" name="Rounded Rectangle 207"/>
          <p:cNvSpPr txBox="1"/>
          <p:nvPr/>
        </p:nvSpPr>
        <p:spPr>
          <a:xfrm>
            <a:off x="838200" y="3720563"/>
            <a:ext cx="10515600" cy="1615525"/>
          </a:xfrm>
          <a:prstGeom prst="roundRect">
            <a:avLst>
              <a:gd name="adj" fmla="val 4167"/>
            </a:avLst>
          </a:prstGeom>
          <a:solidFill>
            <a:schemeClr val="accent5">
              <a:alpha val="13822"/>
            </a:schemeClr>
          </a:solidFill>
          <a:ln>
            <a:noFill/>
          </a:ln>
        </p:spPr>
        <p:txBody>
          <a:bodyPr wrap="square" lIns="320040" tIns="182880" rIns="320040" bIns="182880" rtlCol="0" anchor="ctr">
            <a:normAutofit/>
          </a:bodyPr>
          <a:lstStyle/>
          <a:p>
            <a:pPr marL="1031875">
              <a:lnSpc>
                <a:spcPct val="110000"/>
              </a:lnSpc>
              <a:buNone/>
            </a:pPr>
            <a:r>
              <a:rPr lang="en-US" sz="2400" i="1">
                <a:solidFill>
                  <a:srgbClr val="000000"/>
                </a:solidFill>
                <a:latin typeface="Aptos Light"/>
              </a:rPr>
              <a:t>Si AHCCCS no puede verificar la información automáticamente, puede solicitársela a la persona.</a:t>
            </a:r>
          </a:p>
        </p:txBody>
      </p:sp>
      <p:pic>
        <p:nvPicPr>
          <p:cNvPr id="8" name="Graphic 7" descr="Folder Search with solid fill">
            <a:extLst>
              <a:ext uri="{FF2B5EF4-FFF2-40B4-BE49-F238E27FC236}">
                <a16:creationId xmlns:a16="http://schemas.microsoft.com/office/drawing/2014/main" id="{25532AA0-F423-5693-0020-3823A29539A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7034" y="4027234"/>
            <a:ext cx="1002182" cy="1002182"/>
          </a:xfrm>
          <a:prstGeom prst="rect">
            <a:avLst/>
          </a:prstGeom>
        </p:spPr>
      </p:pic>
    </p:spTree>
    <p:extLst>
      <p:ext uri="{BB962C8B-B14F-4D97-AF65-F5344CB8AC3E}">
        <p14:creationId xmlns:p14="http://schemas.microsoft.com/office/powerpoint/2010/main" val="3475283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7FC30-6A33-89B3-F486-874499B21FF1}"/>
              </a:ext>
            </a:extLst>
          </p:cNvPr>
          <p:cNvSpPr>
            <a:spLocks noGrp="1"/>
          </p:cNvSpPr>
          <p:nvPr>
            <p:ph type="title"/>
          </p:nvPr>
        </p:nvSpPr>
        <p:spPr/>
        <p:txBody>
          <a:bodyPr>
            <a:normAutofit/>
          </a:bodyPr>
          <a:lstStyle/>
          <a:p>
            <a:r>
              <a:rPr lang="en-US"/>
              <a:t>Verificación automática por AHCCCS</a:t>
            </a:r>
          </a:p>
        </p:txBody>
      </p:sp>
      <p:sp>
        <p:nvSpPr>
          <p:cNvPr id="208" name="TextBox 208"/>
          <p:cNvSpPr txBox="1"/>
          <p:nvPr/>
        </p:nvSpPr>
        <p:spPr>
          <a:xfrm>
            <a:off x="841248" y="1600200"/>
            <a:ext cx="10515600" cy="1463040"/>
          </a:xfrm>
          <a:prstGeom prst="rect">
            <a:avLst/>
          </a:prstGeom>
          <a:noFill/>
          <a:ln>
            <a:noFill/>
          </a:ln>
        </p:spPr>
        <p:txBody>
          <a:bodyPr wrap="square" lIns="91440" tIns="45720" rIns="91440" bIns="45720" rtlCol="0" anchor="t">
            <a:normAutofit/>
          </a:bodyPr>
          <a:lstStyle/>
          <a:p>
            <a:pPr marL="0" indent="0">
              <a:lnSpc>
                <a:spcPct val="100000"/>
              </a:lnSpc>
              <a:buNone/>
            </a:pPr>
            <a:r>
              <a:rPr lang="en-US" sz="1914" dirty="0"/>
              <a:t>AHCCCS </a:t>
            </a:r>
            <a:r>
              <a:rPr lang="en-US" sz="1914" dirty="0" err="1"/>
              <a:t>intentará</a:t>
            </a:r>
            <a:r>
              <a:rPr lang="en-US" sz="1914" dirty="0"/>
              <a:t> </a:t>
            </a:r>
            <a:r>
              <a:rPr lang="en-US" sz="1914" dirty="0" err="1"/>
              <a:t>verificar</a:t>
            </a:r>
            <a:r>
              <a:rPr lang="en-US" sz="1914" dirty="0"/>
              <a:t> </a:t>
            </a:r>
            <a:r>
              <a:rPr lang="en-US" sz="1914" dirty="0" err="1"/>
              <a:t>si</a:t>
            </a:r>
            <a:r>
              <a:rPr lang="en-US" sz="1914" dirty="0"/>
              <a:t> las personas </a:t>
            </a:r>
            <a:r>
              <a:rPr lang="en-US" sz="1914" dirty="0" err="1"/>
              <a:t>están</a:t>
            </a:r>
            <a:r>
              <a:rPr lang="en-US" sz="1914" dirty="0"/>
              <a:t> </a:t>
            </a:r>
            <a:r>
              <a:rPr lang="en-US" sz="1914" dirty="0" err="1"/>
              <a:t>exentas</a:t>
            </a:r>
            <a:r>
              <a:rPr lang="en-US" sz="1914" dirty="0"/>
              <a:t> o </a:t>
            </a:r>
            <a:r>
              <a:rPr lang="en-US" sz="1914" dirty="0" err="1"/>
              <a:t>cumplen</a:t>
            </a:r>
            <a:r>
              <a:rPr lang="en-US" sz="1914" dirty="0"/>
              <a:t> con </a:t>
            </a:r>
            <a:r>
              <a:rPr lang="en-US" sz="1914" dirty="0" err="1"/>
              <a:t>los</a:t>
            </a:r>
            <a:r>
              <a:rPr lang="en-US" sz="1914" dirty="0"/>
              <a:t> </a:t>
            </a:r>
            <a:r>
              <a:rPr lang="en-US" sz="1914" dirty="0" err="1"/>
              <a:t>requisitos</a:t>
            </a:r>
            <a:r>
              <a:rPr lang="en-US" sz="1914" dirty="0"/>
              <a:t> </a:t>
            </a:r>
            <a:r>
              <a:rPr lang="en-US" sz="1914" b="1" dirty="0" err="1">
                <a:solidFill>
                  <a:srgbClr val="359993"/>
                </a:solidFill>
              </a:rPr>
              <a:t>usando</a:t>
            </a:r>
            <a:r>
              <a:rPr lang="en-US" sz="1914" b="1" dirty="0">
                <a:solidFill>
                  <a:srgbClr val="359993"/>
                </a:solidFill>
              </a:rPr>
              <a:t> las </a:t>
            </a:r>
            <a:r>
              <a:rPr lang="en-US" sz="1914" b="1" dirty="0" err="1">
                <a:solidFill>
                  <a:srgbClr val="359993"/>
                </a:solidFill>
              </a:rPr>
              <a:t>fuentes</a:t>
            </a:r>
            <a:r>
              <a:rPr lang="en-US" sz="1914" b="1" dirty="0">
                <a:solidFill>
                  <a:srgbClr val="359993"/>
                </a:solidFill>
              </a:rPr>
              <a:t> de </a:t>
            </a:r>
            <a:r>
              <a:rPr lang="en-US" sz="1914" b="1" dirty="0" err="1">
                <a:solidFill>
                  <a:srgbClr val="359993"/>
                </a:solidFill>
              </a:rPr>
              <a:t>datos</a:t>
            </a:r>
            <a:r>
              <a:rPr lang="en-US" sz="1914" b="1" dirty="0">
                <a:solidFill>
                  <a:srgbClr val="359993"/>
                </a:solidFill>
              </a:rPr>
              <a:t> </a:t>
            </a:r>
            <a:r>
              <a:rPr lang="en-US" sz="1914" b="1" dirty="0" err="1">
                <a:solidFill>
                  <a:srgbClr val="359993"/>
                </a:solidFill>
              </a:rPr>
              <a:t>disponibles</a:t>
            </a:r>
            <a:r>
              <a:rPr lang="en-US" sz="1914" b="1" dirty="0">
                <a:solidFill>
                  <a:srgbClr val="359993"/>
                </a:solidFill>
              </a:rPr>
              <a:t>.</a:t>
            </a:r>
          </a:p>
          <a:p>
            <a:pPr marL="0" indent="0">
              <a:lnSpc>
                <a:spcPct val="100000"/>
              </a:lnSpc>
              <a:spcBef>
                <a:spcPts val="1000"/>
              </a:spcBef>
              <a:buNone/>
            </a:pPr>
            <a:r>
              <a:rPr lang="en-US" sz="1914" dirty="0"/>
              <a:t>Como </a:t>
            </a:r>
            <a:r>
              <a:rPr lang="en-US" sz="1914" dirty="0" err="1"/>
              <a:t>mínimo</a:t>
            </a:r>
            <a:r>
              <a:rPr lang="en-US" sz="1914" dirty="0"/>
              <a:t>, AHCCCS </a:t>
            </a:r>
            <a:r>
              <a:rPr lang="en-US" sz="1914" dirty="0" err="1"/>
              <a:t>prevé</a:t>
            </a:r>
            <a:r>
              <a:rPr lang="en-US" sz="1914" dirty="0"/>
              <a:t> </a:t>
            </a:r>
            <a:r>
              <a:rPr lang="en-US" sz="1914" dirty="0" err="1"/>
              <a:t>verificar</a:t>
            </a:r>
            <a:r>
              <a:rPr lang="en-US" sz="1914" dirty="0"/>
              <a:t> </a:t>
            </a:r>
            <a:r>
              <a:rPr lang="en-US" sz="1914" dirty="0" err="1"/>
              <a:t>automáticamente</a:t>
            </a:r>
            <a:r>
              <a:rPr lang="en-US" sz="1914" dirty="0"/>
              <a:t> lo </a:t>
            </a:r>
            <a:r>
              <a:rPr lang="en-US" sz="1914" dirty="0" err="1"/>
              <a:t>siguiente</a:t>
            </a:r>
            <a:r>
              <a:rPr lang="en-US" sz="1914" dirty="0"/>
              <a:t> </a:t>
            </a:r>
            <a:r>
              <a:rPr lang="en-US" sz="1914" dirty="0" err="1"/>
              <a:t>mediante</a:t>
            </a:r>
            <a:r>
              <a:rPr lang="en-US" sz="1914" dirty="0"/>
              <a:t> </a:t>
            </a:r>
            <a:r>
              <a:rPr lang="en-US" sz="1914" dirty="0" err="1"/>
              <a:t>los</a:t>
            </a:r>
            <a:r>
              <a:rPr lang="en-US" sz="1914" dirty="0"/>
              <a:t> </a:t>
            </a:r>
            <a:r>
              <a:rPr lang="en-US" sz="1914" dirty="0" err="1"/>
              <a:t>datos</a:t>
            </a:r>
            <a:r>
              <a:rPr lang="en-US" sz="1914" dirty="0"/>
              <a:t> </a:t>
            </a:r>
            <a:r>
              <a:rPr lang="en-US" sz="1914" dirty="0" err="1"/>
              <a:t>disponibles</a:t>
            </a:r>
            <a:r>
              <a:rPr lang="en-US" sz="1914" dirty="0"/>
              <a:t>:</a:t>
            </a:r>
          </a:p>
        </p:txBody>
      </p:sp>
      <p:sp>
        <p:nvSpPr>
          <p:cNvPr id="209" name="TextBox 209"/>
          <p:cNvSpPr txBox="1"/>
          <p:nvPr/>
        </p:nvSpPr>
        <p:spPr>
          <a:xfrm>
            <a:off x="841248" y="3037717"/>
            <a:ext cx="5029200" cy="2331720"/>
          </a:xfrm>
          <a:prstGeom prst="rect">
            <a:avLst/>
          </a:prstGeom>
          <a:noFill/>
          <a:ln>
            <a:noFill/>
          </a:ln>
        </p:spPr>
        <p:txBody>
          <a:bodyPr wrap="square" lIns="91440" tIns="45720" rIns="91440" bIns="45720" rtlCol="0" anchor="t">
            <a:normAutofit/>
          </a:bodyPr>
          <a:lstStyle/>
          <a:p>
            <a:pPr marL="342900" indent="-342900">
              <a:spcBef>
                <a:spcPts val="600"/>
              </a:spcBef>
              <a:buClr>
                <a:srgbClr val="94C080"/>
              </a:buClr>
              <a:buSzPct val="70000"/>
              <a:buFont typeface="Wingdings" pitchFamily="2" charset="2"/>
              <a:buChar char="ü"/>
            </a:pPr>
            <a:r>
              <a:rPr lang="en-US" sz="1780" dirty="0" err="1">
                <a:latin typeface="Aptos Light"/>
              </a:rPr>
              <a:t>Ingresos</a:t>
            </a:r>
            <a:r>
              <a:rPr lang="en-US" sz="1780" dirty="0">
                <a:latin typeface="Aptos Light"/>
              </a:rPr>
              <a:t> de un </a:t>
            </a:r>
            <a:r>
              <a:rPr lang="en-US" sz="1780" dirty="0" err="1">
                <a:latin typeface="Aptos Light"/>
              </a:rPr>
              <a:t>empleo</a:t>
            </a:r>
            <a:endParaRPr lang="en-US" sz="1780" dirty="0">
              <a:latin typeface="Aptos Light"/>
            </a:endParaRPr>
          </a:p>
          <a:p>
            <a:pPr marL="342900" indent="-342900">
              <a:lnSpc>
                <a:spcPct val="100000"/>
              </a:lnSpc>
              <a:spcBef>
                <a:spcPts val="600"/>
              </a:spcBef>
              <a:buClr>
                <a:srgbClr val="94C080"/>
              </a:buClr>
              <a:buSzPct val="70000"/>
              <a:buFont typeface="Wingdings" pitchFamily="2" charset="2"/>
              <a:buChar char="ü"/>
            </a:pPr>
            <a:r>
              <a:rPr lang="en-US" sz="1780" dirty="0" err="1">
                <a:latin typeface="Aptos Light"/>
              </a:rPr>
              <a:t>Condición</a:t>
            </a:r>
            <a:r>
              <a:rPr lang="en-US" sz="1780" dirty="0">
                <a:latin typeface="Aptos Light"/>
              </a:rPr>
              <a:t> de </a:t>
            </a:r>
            <a:r>
              <a:rPr lang="en-US" sz="1780" dirty="0" err="1">
                <a:latin typeface="Aptos Light"/>
              </a:rPr>
              <a:t>indígena</a:t>
            </a:r>
            <a:r>
              <a:rPr lang="en-US" sz="1780" dirty="0">
                <a:latin typeface="Aptos Light"/>
              </a:rPr>
              <a:t> americano o </a:t>
            </a:r>
            <a:r>
              <a:rPr lang="en-US" sz="1780" dirty="0" err="1">
                <a:latin typeface="Aptos Light"/>
              </a:rPr>
              <a:t>nativo</a:t>
            </a:r>
            <a:r>
              <a:rPr lang="en-US" sz="1780" dirty="0">
                <a:latin typeface="Aptos Light"/>
              </a:rPr>
              <a:t> de Alaska*</a:t>
            </a:r>
          </a:p>
          <a:p>
            <a:pPr marL="342900" indent="-342900">
              <a:spcBef>
                <a:spcPts val="600"/>
              </a:spcBef>
              <a:buClr>
                <a:srgbClr val="94C080"/>
              </a:buClr>
              <a:buSzPct val="70000"/>
              <a:buFont typeface="Wingdings" pitchFamily="2" charset="2"/>
              <a:buChar char="ü"/>
            </a:pPr>
            <a:r>
              <a:rPr lang="en-US" sz="1780" dirty="0">
                <a:latin typeface="Aptos Light"/>
              </a:rPr>
              <a:t>Personas </a:t>
            </a:r>
            <a:r>
              <a:rPr lang="en-US" sz="1780" dirty="0" err="1">
                <a:latin typeface="Aptos Light"/>
              </a:rPr>
              <a:t>dentro</a:t>
            </a:r>
            <a:r>
              <a:rPr lang="en-US" sz="1780" dirty="0">
                <a:latin typeface="Aptos Light"/>
              </a:rPr>
              <a:t> de </a:t>
            </a:r>
            <a:r>
              <a:rPr lang="en-US" sz="1780" dirty="0" err="1">
                <a:latin typeface="Aptos Light"/>
              </a:rPr>
              <a:t>los</a:t>
            </a:r>
            <a:r>
              <a:rPr lang="en-US" sz="1780" dirty="0">
                <a:latin typeface="Aptos Light"/>
              </a:rPr>
              <a:t> 12 meses posteriores al </a:t>
            </a:r>
            <a:r>
              <a:rPr lang="en-US" sz="1780" dirty="0" err="1">
                <a:latin typeface="Aptos Light"/>
              </a:rPr>
              <a:t>embarazo</a:t>
            </a:r>
            <a:endParaRPr lang="en-US" sz="1780" dirty="0">
              <a:latin typeface="Aptos Light"/>
            </a:endParaRPr>
          </a:p>
          <a:p>
            <a:pPr marL="342900" indent="-342900">
              <a:lnSpc>
                <a:spcPct val="100000"/>
              </a:lnSpc>
              <a:spcBef>
                <a:spcPts val="600"/>
              </a:spcBef>
              <a:buClr>
                <a:srgbClr val="94C080"/>
              </a:buClr>
              <a:buSzPct val="70000"/>
              <a:buFont typeface="Wingdings" pitchFamily="2" charset="2"/>
              <a:buChar char="ü"/>
            </a:pPr>
            <a:r>
              <a:rPr lang="en-US" sz="1780" dirty="0" err="1">
                <a:latin typeface="Aptos Light"/>
              </a:rPr>
              <a:t>Veteranos</a:t>
            </a:r>
            <a:r>
              <a:rPr lang="en-US" sz="1780" dirty="0">
                <a:latin typeface="Aptos Light"/>
              </a:rPr>
              <a:t> con </a:t>
            </a:r>
            <a:r>
              <a:rPr lang="en-US" sz="1780" dirty="0" err="1">
                <a:latin typeface="Aptos Light"/>
              </a:rPr>
              <a:t>discapacidad</a:t>
            </a:r>
            <a:r>
              <a:rPr lang="en-US" sz="1780" dirty="0">
                <a:latin typeface="Aptos Light"/>
              </a:rPr>
              <a:t> total del 100%</a:t>
            </a:r>
            <a:endParaRPr lang="en-US" sz="1780" dirty="0"/>
          </a:p>
          <a:p>
            <a:pPr>
              <a:spcBef>
                <a:spcPts val="600"/>
              </a:spcBef>
              <a:buClr>
                <a:srgbClr val="94C080"/>
              </a:buClr>
              <a:buSzPct val="70000"/>
            </a:pPr>
            <a:endParaRPr lang="en-US" sz="2000" dirty="0">
              <a:latin typeface="Aptos Light"/>
            </a:endParaRPr>
          </a:p>
        </p:txBody>
      </p:sp>
      <p:cxnSp>
        <p:nvCxnSpPr>
          <p:cNvPr id="210" name="Straight Connector 210"/>
          <p:cNvCxnSpPr>
            <a:cxnSpLocks/>
          </p:cNvCxnSpPr>
          <p:nvPr/>
        </p:nvCxnSpPr>
        <p:spPr>
          <a:xfrm>
            <a:off x="6099048" y="3129157"/>
            <a:ext cx="0" cy="2028524"/>
          </a:xfrm>
          <a:prstGeom prst="line">
            <a:avLst/>
          </a:prstGeom>
          <a:ln w="9525">
            <a:solidFill>
              <a:schemeClr val="bg2"/>
            </a:solidFill>
          </a:ln>
        </p:spPr>
      </p:cxnSp>
      <p:sp>
        <p:nvSpPr>
          <p:cNvPr id="211" name="TextBox 211"/>
          <p:cNvSpPr txBox="1"/>
          <p:nvPr/>
        </p:nvSpPr>
        <p:spPr>
          <a:xfrm>
            <a:off x="6321554" y="3037717"/>
            <a:ext cx="5029200" cy="2331720"/>
          </a:xfrm>
          <a:prstGeom prst="rect">
            <a:avLst/>
          </a:prstGeom>
          <a:noFill/>
          <a:ln>
            <a:noFill/>
          </a:ln>
        </p:spPr>
        <p:txBody>
          <a:bodyPr wrap="square" lIns="91440" tIns="45720" rIns="91440" bIns="45720" rtlCol="0" anchor="t">
            <a:normAutofit/>
          </a:bodyPr>
          <a:lstStyle/>
          <a:p>
            <a:pPr marL="342900" indent="-342900">
              <a:spcBef>
                <a:spcPts val="600"/>
              </a:spcBef>
              <a:buClr>
                <a:srgbClr val="94C080"/>
              </a:buClr>
              <a:buSzPct val="70000"/>
              <a:buFont typeface="Wingdings" pitchFamily="2" charset="2"/>
              <a:buChar char="ü"/>
            </a:pPr>
            <a:r>
              <a:rPr lang="en-US" sz="1780" dirty="0">
                <a:latin typeface="Aptos Light"/>
              </a:rPr>
              <a:t>Tener Medicare </a:t>
            </a:r>
            <a:r>
              <a:rPr lang="en-US" sz="1780" dirty="0" err="1">
                <a:latin typeface="Aptos Light"/>
              </a:rPr>
              <a:t>Parte</a:t>
            </a:r>
            <a:r>
              <a:rPr lang="en-US" sz="1780" dirty="0">
                <a:latin typeface="Aptos Light"/>
              </a:rPr>
              <a:t> A o B</a:t>
            </a:r>
            <a:endParaRPr lang="en-US" sz="2000" dirty="0"/>
          </a:p>
          <a:p>
            <a:pPr marL="342900" indent="-342900">
              <a:lnSpc>
                <a:spcPct val="100000"/>
              </a:lnSpc>
              <a:spcBef>
                <a:spcPts val="600"/>
              </a:spcBef>
              <a:buClr>
                <a:srgbClr val="94C080"/>
              </a:buClr>
              <a:buSzPct val="70000"/>
              <a:buFont typeface="Wingdings" pitchFamily="2" charset="2"/>
              <a:buChar char="ü"/>
            </a:pPr>
            <a:r>
              <a:rPr lang="en-US" sz="1780" dirty="0" err="1">
                <a:latin typeface="Aptos Light"/>
              </a:rPr>
              <a:t>Recibir</a:t>
            </a:r>
            <a:r>
              <a:rPr lang="en-US" sz="1780" dirty="0">
                <a:latin typeface="Aptos Light"/>
              </a:rPr>
              <a:t> SNAP (Asistencia </a:t>
            </a:r>
            <a:r>
              <a:rPr lang="en-US" sz="1780" dirty="0" err="1">
                <a:latin typeface="Aptos Light"/>
              </a:rPr>
              <a:t>Nutricional</a:t>
            </a:r>
            <a:r>
              <a:rPr lang="en-US" sz="1780" dirty="0">
                <a:latin typeface="Aptos Light"/>
              </a:rPr>
              <a:t>) o TANF (Asistencia </a:t>
            </a:r>
            <a:r>
              <a:rPr lang="en-US" sz="1780" dirty="0" err="1">
                <a:latin typeface="Aptos Light"/>
              </a:rPr>
              <a:t>en</a:t>
            </a:r>
            <a:r>
              <a:rPr lang="en-US" sz="1780" dirty="0">
                <a:latin typeface="Aptos Light"/>
              </a:rPr>
              <a:t> </a:t>
            </a:r>
            <a:r>
              <a:rPr lang="en-US" sz="1780" dirty="0" err="1">
                <a:latin typeface="Aptos Light"/>
              </a:rPr>
              <a:t>Efectivo</a:t>
            </a:r>
            <a:r>
              <a:rPr lang="en-US" sz="1780" dirty="0">
                <a:latin typeface="Aptos Light"/>
              </a:rPr>
              <a:t>)</a:t>
            </a:r>
          </a:p>
          <a:p>
            <a:pPr marL="342900" indent="-342900">
              <a:lnSpc>
                <a:spcPct val="100000"/>
              </a:lnSpc>
              <a:spcBef>
                <a:spcPts val="600"/>
              </a:spcBef>
              <a:buClr>
                <a:srgbClr val="94C080"/>
              </a:buClr>
              <a:buSzPct val="70000"/>
              <a:buFont typeface="Wingdings" pitchFamily="2" charset="2"/>
              <a:buChar char="ü"/>
            </a:pPr>
            <a:r>
              <a:rPr lang="en-US" sz="1780" dirty="0">
                <a:latin typeface="Aptos Light"/>
              </a:rPr>
              <a:t>Estar </a:t>
            </a:r>
            <a:r>
              <a:rPr lang="en-US" sz="1780" dirty="0" err="1">
                <a:latin typeface="Aptos Light"/>
              </a:rPr>
              <a:t>en</a:t>
            </a:r>
            <a:r>
              <a:rPr lang="en-US" sz="1780" dirty="0">
                <a:latin typeface="Aptos Light"/>
              </a:rPr>
              <a:t> la </a:t>
            </a:r>
            <a:r>
              <a:rPr lang="en-US" sz="1780" dirty="0" err="1">
                <a:latin typeface="Aptos Light"/>
              </a:rPr>
              <a:t>cárcel</a:t>
            </a:r>
            <a:r>
              <a:rPr lang="en-US" sz="1780" dirty="0">
                <a:latin typeface="Aptos Light"/>
              </a:rPr>
              <a:t> o </a:t>
            </a:r>
            <a:r>
              <a:rPr lang="en-US" sz="1780" dirty="0" err="1">
                <a:latin typeface="Aptos Light"/>
              </a:rPr>
              <a:t>prisión</a:t>
            </a:r>
            <a:r>
              <a:rPr lang="en-US" sz="1780" dirty="0">
                <a:latin typeface="Aptos Light"/>
              </a:rPr>
              <a:t>, o </a:t>
            </a:r>
            <a:r>
              <a:rPr lang="en-US" sz="1780" dirty="0" err="1">
                <a:latin typeface="Aptos Light"/>
              </a:rPr>
              <a:t>haber</a:t>
            </a:r>
            <a:r>
              <a:rPr lang="en-US" sz="1780" dirty="0">
                <a:latin typeface="Aptos Light"/>
              </a:rPr>
              <a:t> </a:t>
            </a:r>
            <a:r>
              <a:rPr lang="en-US" sz="1780" dirty="0" err="1">
                <a:latin typeface="Aptos Light"/>
              </a:rPr>
              <a:t>sido</a:t>
            </a:r>
            <a:r>
              <a:rPr lang="en-US" sz="1780" dirty="0">
                <a:latin typeface="Aptos Light"/>
              </a:rPr>
              <a:t> </a:t>
            </a:r>
            <a:r>
              <a:rPr lang="en-US" sz="1780" dirty="0" err="1">
                <a:latin typeface="Aptos Light"/>
              </a:rPr>
              <a:t>liberado</a:t>
            </a:r>
            <a:r>
              <a:rPr lang="en-US" sz="1780" dirty="0">
                <a:latin typeface="Aptos Light"/>
              </a:rPr>
              <a:t> </a:t>
            </a:r>
            <a:r>
              <a:rPr lang="en-US" sz="1780" dirty="0" err="1">
                <a:latin typeface="Aptos Light"/>
              </a:rPr>
              <a:t>en</a:t>
            </a:r>
            <a:r>
              <a:rPr lang="en-US" sz="1780" dirty="0">
                <a:latin typeface="Aptos Light"/>
              </a:rPr>
              <a:t> </a:t>
            </a:r>
            <a:r>
              <a:rPr lang="en-US" sz="1780" dirty="0" err="1">
                <a:latin typeface="Aptos Light"/>
              </a:rPr>
              <a:t>los</a:t>
            </a:r>
            <a:r>
              <a:rPr lang="en-US" sz="1780" dirty="0">
                <a:latin typeface="Aptos Light"/>
              </a:rPr>
              <a:t> </a:t>
            </a:r>
            <a:r>
              <a:rPr lang="en-US" sz="1780" dirty="0" err="1">
                <a:latin typeface="Aptos Light"/>
              </a:rPr>
              <a:t>últimos</a:t>
            </a:r>
            <a:r>
              <a:rPr lang="en-US" sz="1780" dirty="0">
                <a:latin typeface="Aptos Light"/>
              </a:rPr>
              <a:t> </a:t>
            </a:r>
            <a:r>
              <a:rPr lang="en-US" sz="1780" dirty="0" err="1">
                <a:latin typeface="Aptos Light"/>
              </a:rPr>
              <a:t>tres</a:t>
            </a:r>
            <a:r>
              <a:rPr lang="en-US" sz="1780" dirty="0">
                <a:latin typeface="Aptos Light"/>
              </a:rPr>
              <a:t> meses*</a:t>
            </a:r>
          </a:p>
          <a:p>
            <a:pPr marL="342900" indent="-342900">
              <a:lnSpc>
                <a:spcPct val="100000"/>
              </a:lnSpc>
              <a:spcBef>
                <a:spcPts val="600"/>
              </a:spcBef>
              <a:buClr>
                <a:srgbClr val="94C080"/>
              </a:buClr>
              <a:buSzPct val="70000"/>
              <a:buFont typeface="Wingdings" pitchFamily="2" charset="2"/>
              <a:buChar char="ü"/>
            </a:pPr>
            <a:r>
              <a:rPr lang="en-US" sz="1780" dirty="0" err="1">
                <a:latin typeface="Aptos Light"/>
              </a:rPr>
              <a:t>Jóvenes</a:t>
            </a:r>
            <a:r>
              <a:rPr lang="en-US" sz="1780" dirty="0">
                <a:latin typeface="Aptos Light"/>
              </a:rPr>
              <a:t> </a:t>
            </a:r>
            <a:r>
              <a:rPr lang="en-US" sz="1780" dirty="0" err="1">
                <a:latin typeface="Aptos Light"/>
              </a:rPr>
              <a:t>menores</a:t>
            </a:r>
            <a:r>
              <a:rPr lang="en-US" sz="1780" dirty="0">
                <a:latin typeface="Aptos Light"/>
              </a:rPr>
              <a:t> de 26 </a:t>
            </a:r>
            <a:r>
              <a:rPr lang="en-US" sz="1780" dirty="0" err="1">
                <a:latin typeface="Aptos Light"/>
              </a:rPr>
              <a:t>años</a:t>
            </a:r>
            <a:r>
              <a:rPr lang="en-US" sz="1780" dirty="0">
                <a:latin typeface="Aptos Light"/>
              </a:rPr>
              <a:t> </a:t>
            </a:r>
            <a:r>
              <a:rPr lang="en-US" sz="1780" dirty="0" err="1">
                <a:latin typeface="Aptos Light"/>
              </a:rPr>
              <a:t>que</a:t>
            </a:r>
            <a:r>
              <a:rPr lang="en-US" sz="1780" dirty="0">
                <a:latin typeface="Aptos Light"/>
              </a:rPr>
              <a:t> </a:t>
            </a:r>
            <a:r>
              <a:rPr lang="en-US" sz="1780" dirty="0" err="1">
                <a:latin typeface="Aptos Light"/>
              </a:rPr>
              <a:t>estuvieron</a:t>
            </a:r>
            <a:r>
              <a:rPr lang="en-US" sz="1780" dirty="0">
                <a:latin typeface="Aptos Light"/>
              </a:rPr>
              <a:t> bajo tutela </a:t>
            </a:r>
            <a:r>
              <a:rPr lang="en-US" sz="1780" dirty="0" err="1">
                <a:latin typeface="Aptos Light"/>
              </a:rPr>
              <a:t>estatal</a:t>
            </a:r>
            <a:endParaRPr lang="en-US" sz="1780" dirty="0">
              <a:latin typeface="Aptos Light"/>
            </a:endParaRPr>
          </a:p>
        </p:txBody>
      </p:sp>
      <p:sp>
        <p:nvSpPr>
          <p:cNvPr id="212" name="Rounded Rectangle 212"/>
          <p:cNvSpPr txBox="1"/>
          <p:nvPr/>
        </p:nvSpPr>
        <p:spPr>
          <a:xfrm>
            <a:off x="637032" y="5486400"/>
            <a:ext cx="8131576" cy="712268"/>
          </a:xfrm>
          <a:prstGeom prst="roundRect">
            <a:avLst>
              <a:gd name="adj" fmla="val 50000"/>
            </a:avLst>
          </a:prstGeom>
          <a:solidFill>
            <a:schemeClr val="accent3">
              <a:lumMod val="20000"/>
              <a:lumOff val="80000"/>
              <a:alpha val="34767"/>
            </a:schemeClr>
          </a:solidFill>
          <a:ln>
            <a:noFill/>
          </a:ln>
        </p:spPr>
        <p:txBody>
          <a:bodyPr wrap="square" lIns="274320" tIns="27432" rIns="274320" bIns="27432" rtlCol="0" anchor="ctr">
            <a:normAutofit fontScale="92500" lnSpcReduction="20000"/>
          </a:bodyPr>
          <a:lstStyle/>
          <a:p>
            <a:pPr marL="0" indent="0" algn="ctr">
              <a:lnSpc>
                <a:spcPct val="100000"/>
              </a:lnSpc>
              <a:buNone/>
            </a:pPr>
            <a:r>
              <a:rPr lang="en-US" i="1" dirty="0">
                <a:latin typeface="Aptos Light"/>
              </a:rPr>
              <a:t>*Si no se </a:t>
            </a:r>
            <a:r>
              <a:rPr lang="en-US" i="1" dirty="0" err="1">
                <a:latin typeface="Aptos Light"/>
              </a:rPr>
              <a:t>puede</a:t>
            </a:r>
            <a:r>
              <a:rPr lang="en-US" i="1" dirty="0">
                <a:latin typeface="Aptos Light"/>
              </a:rPr>
              <a:t> </a:t>
            </a:r>
            <a:r>
              <a:rPr lang="en-US" i="1" dirty="0" err="1">
                <a:latin typeface="Aptos Light"/>
              </a:rPr>
              <a:t>verificar</a:t>
            </a:r>
            <a:r>
              <a:rPr lang="en-US" i="1" dirty="0">
                <a:latin typeface="Aptos Light"/>
              </a:rPr>
              <a:t> </a:t>
            </a:r>
            <a:r>
              <a:rPr lang="en-US" i="1" dirty="0" err="1">
                <a:latin typeface="Aptos Light"/>
              </a:rPr>
              <a:t>automáticamente</a:t>
            </a:r>
            <a:r>
              <a:rPr lang="en-US" i="1" dirty="0">
                <a:latin typeface="Aptos Light"/>
              </a:rPr>
              <a:t>, AHCCCS </a:t>
            </a:r>
            <a:r>
              <a:rPr lang="en-US" i="1" dirty="0" err="1">
                <a:latin typeface="Aptos Light"/>
              </a:rPr>
              <a:t>solicitará</a:t>
            </a:r>
            <a:r>
              <a:rPr lang="en-US" i="1" dirty="0">
                <a:latin typeface="Aptos Light"/>
              </a:rPr>
              <a:t> </a:t>
            </a:r>
            <a:r>
              <a:rPr lang="en-US" i="1" dirty="0" err="1">
                <a:latin typeface="Aptos Light"/>
              </a:rPr>
              <a:t>información</a:t>
            </a:r>
            <a:r>
              <a:rPr lang="en-US" i="1" dirty="0">
                <a:latin typeface="Aptos Light"/>
              </a:rPr>
              <a:t> a la persona.</a:t>
            </a:r>
          </a:p>
        </p:txBody>
      </p:sp>
    </p:spTree>
    <p:extLst>
      <p:ext uri="{BB962C8B-B14F-4D97-AF65-F5344CB8AC3E}">
        <p14:creationId xmlns:p14="http://schemas.microsoft.com/office/powerpoint/2010/main" val="3470377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5BA47-9976-7FAE-6E0C-28B428C03670}"/>
              </a:ext>
            </a:extLst>
          </p:cNvPr>
          <p:cNvSpPr>
            <a:spLocks noGrp="1"/>
          </p:cNvSpPr>
          <p:nvPr>
            <p:ph type="title"/>
          </p:nvPr>
        </p:nvSpPr>
        <p:spPr/>
        <p:txBody>
          <a:bodyPr>
            <a:normAutofit/>
          </a:bodyPr>
          <a:lstStyle/>
          <a:p>
            <a:r>
              <a:rPr lang="en-US"/>
              <a:t>Declaración de la persona al solicitar y renovar cobertura</a:t>
            </a:r>
          </a:p>
        </p:txBody>
      </p:sp>
      <p:sp>
        <p:nvSpPr>
          <p:cNvPr id="214" name="TextBox 214"/>
          <p:cNvSpPr txBox="1"/>
          <p:nvPr/>
        </p:nvSpPr>
        <p:spPr>
          <a:xfrm>
            <a:off x="841248" y="1600200"/>
            <a:ext cx="10515600" cy="822960"/>
          </a:xfrm>
          <a:prstGeom prst="rect">
            <a:avLst/>
          </a:prstGeom>
          <a:noFill/>
          <a:ln>
            <a:noFill/>
          </a:ln>
        </p:spPr>
        <p:txBody>
          <a:bodyPr wrap="square" lIns="91440" tIns="45720" rIns="91440" bIns="45720" rtlCol="0" anchor="t">
            <a:normAutofit/>
          </a:bodyPr>
          <a:lstStyle/>
          <a:p>
            <a:pPr marL="0" indent="0">
              <a:lnSpc>
                <a:spcPct val="100000"/>
              </a:lnSpc>
              <a:buNone/>
            </a:pPr>
            <a:r>
              <a:rPr lang="en-US" sz="2024"/>
              <a:t>Después de intentar verificar mediante los datos disponibles, AHCCCS aceptará la declaración de la propia persona en 2027 para:</a:t>
            </a:r>
          </a:p>
        </p:txBody>
      </p:sp>
      <p:sp>
        <p:nvSpPr>
          <p:cNvPr id="3" name="Rounded Rectangle 2">
            <a:extLst>
              <a:ext uri="{FF2B5EF4-FFF2-40B4-BE49-F238E27FC236}">
                <a16:creationId xmlns:a16="http://schemas.microsoft.com/office/drawing/2014/main" id="{67B4F51D-E346-DDEC-6E54-62D4F7E3D491}"/>
              </a:ext>
            </a:extLst>
          </p:cNvPr>
          <p:cNvSpPr/>
          <p:nvPr/>
        </p:nvSpPr>
        <p:spPr>
          <a:xfrm>
            <a:off x="927100" y="2661781"/>
            <a:ext cx="3395597" cy="1147020"/>
          </a:xfrm>
          <a:prstGeom prst="roundRect">
            <a:avLst>
              <a:gd name="adj" fmla="val 6933"/>
            </a:avLst>
          </a:prstGeom>
          <a:noFill/>
          <a:ln>
            <a:solidFill>
              <a:srgbClr val="3599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CDD3D8EF-EC4B-92D6-0810-D175C94B9D02}"/>
              </a:ext>
            </a:extLst>
          </p:cNvPr>
          <p:cNvSpPr/>
          <p:nvPr/>
        </p:nvSpPr>
        <p:spPr>
          <a:xfrm>
            <a:off x="927100" y="3964490"/>
            <a:ext cx="3395597" cy="1221287"/>
          </a:xfrm>
          <a:prstGeom prst="roundRect">
            <a:avLst>
              <a:gd name="adj" fmla="val 6933"/>
            </a:avLst>
          </a:prstGeom>
          <a:noFill/>
          <a:ln>
            <a:solidFill>
              <a:srgbClr val="CB6C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7EB05BF9-02E9-4A45-63D9-8DA9D3135AA6}"/>
              </a:ext>
            </a:extLst>
          </p:cNvPr>
          <p:cNvSpPr/>
          <p:nvPr/>
        </p:nvSpPr>
        <p:spPr>
          <a:xfrm>
            <a:off x="4456601" y="2661780"/>
            <a:ext cx="6693999" cy="2523997"/>
          </a:xfrm>
          <a:prstGeom prst="roundRect">
            <a:avLst>
              <a:gd name="adj" fmla="val 4248"/>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258">
            <a:extLst>
              <a:ext uri="{FF2B5EF4-FFF2-40B4-BE49-F238E27FC236}">
                <a16:creationId xmlns:a16="http://schemas.microsoft.com/office/drawing/2014/main" id="{0352EB1B-56FD-95D3-1EF7-B1FBB0836C24}"/>
              </a:ext>
            </a:extLst>
          </p:cNvPr>
          <p:cNvSpPr txBox="1"/>
          <p:nvPr/>
        </p:nvSpPr>
        <p:spPr>
          <a:xfrm>
            <a:off x="1061003" y="2761985"/>
            <a:ext cx="2755345" cy="369522"/>
          </a:xfrm>
          <a:prstGeom prst="rect">
            <a:avLst/>
          </a:prstGeom>
          <a:noFill/>
          <a:ln>
            <a:noFill/>
          </a:ln>
        </p:spPr>
        <p:txBody>
          <a:bodyPr wrap="square" lIns="91440" tIns="45720" rIns="91440" bIns="45720" rtlCol="0" anchor="t">
            <a:normAutofit/>
          </a:bodyPr>
          <a:lstStyle/>
          <a:p>
            <a:pPr marL="0" indent="0">
              <a:lnSpc>
                <a:spcPct val="100000"/>
              </a:lnSpc>
              <a:buNone/>
            </a:pPr>
            <a:r>
              <a:rPr lang="en-US" b="1" dirty="0" err="1">
                <a:latin typeface="Aptos Black" panose="020B0004020202020204" pitchFamily="34" charset="0"/>
              </a:rPr>
              <a:t>Actividades</a:t>
            </a:r>
            <a:r>
              <a:rPr lang="en-US" b="1" dirty="0">
                <a:latin typeface="Aptos Black" panose="020B0004020202020204" pitchFamily="34" charset="0"/>
              </a:rPr>
              <a:t> </a:t>
            </a:r>
            <a:r>
              <a:rPr lang="en-US" b="1" dirty="0" err="1">
                <a:latin typeface="Aptos Black" panose="020B0004020202020204" pitchFamily="34" charset="0"/>
              </a:rPr>
              <a:t>aprobadas</a:t>
            </a:r>
            <a:endParaRPr lang="en-US" b="1" dirty="0">
              <a:latin typeface="Aptos Black" panose="020B0004020202020204" pitchFamily="34" charset="0"/>
            </a:endParaRPr>
          </a:p>
        </p:txBody>
      </p:sp>
      <p:sp>
        <p:nvSpPr>
          <p:cNvPr id="7" name="TextBox 258">
            <a:extLst>
              <a:ext uri="{FF2B5EF4-FFF2-40B4-BE49-F238E27FC236}">
                <a16:creationId xmlns:a16="http://schemas.microsoft.com/office/drawing/2014/main" id="{9CB1FED7-3643-D41A-3B4E-5B2BEB355626}"/>
              </a:ext>
            </a:extLst>
          </p:cNvPr>
          <p:cNvSpPr txBox="1"/>
          <p:nvPr/>
        </p:nvSpPr>
        <p:spPr>
          <a:xfrm>
            <a:off x="1061003" y="4075346"/>
            <a:ext cx="2936017" cy="369522"/>
          </a:xfrm>
          <a:prstGeom prst="rect">
            <a:avLst/>
          </a:prstGeom>
          <a:noFill/>
          <a:ln>
            <a:noFill/>
          </a:ln>
        </p:spPr>
        <p:txBody>
          <a:bodyPr wrap="square" lIns="91440" tIns="45720" rIns="91440" bIns="45720" rtlCol="0" anchor="t">
            <a:normAutofit/>
          </a:bodyPr>
          <a:lstStyle/>
          <a:p>
            <a:pPr marL="0" indent="0">
              <a:lnSpc>
                <a:spcPct val="100000"/>
              </a:lnSpc>
              <a:buNone/>
            </a:pPr>
            <a:r>
              <a:rPr lang="en-US" b="1">
                <a:latin typeface="Aptos Black" panose="020B0004020202020204" pitchFamily="34" charset="0"/>
              </a:rPr>
              <a:t>Exenciones a corto plazo</a:t>
            </a:r>
          </a:p>
        </p:txBody>
      </p:sp>
      <p:sp>
        <p:nvSpPr>
          <p:cNvPr id="8" name="TextBox 258">
            <a:extLst>
              <a:ext uri="{FF2B5EF4-FFF2-40B4-BE49-F238E27FC236}">
                <a16:creationId xmlns:a16="http://schemas.microsoft.com/office/drawing/2014/main" id="{2F6A549B-D877-2F84-6492-48746083F3FF}"/>
              </a:ext>
            </a:extLst>
          </p:cNvPr>
          <p:cNvSpPr txBox="1"/>
          <p:nvPr/>
        </p:nvSpPr>
        <p:spPr>
          <a:xfrm>
            <a:off x="4673427" y="2780770"/>
            <a:ext cx="2434976" cy="369522"/>
          </a:xfrm>
          <a:prstGeom prst="rect">
            <a:avLst/>
          </a:prstGeom>
          <a:noFill/>
          <a:ln>
            <a:noFill/>
          </a:ln>
        </p:spPr>
        <p:txBody>
          <a:bodyPr wrap="square" lIns="91440" tIns="45720" rIns="91440" bIns="45720" rtlCol="0" anchor="t">
            <a:normAutofit/>
          </a:bodyPr>
          <a:lstStyle/>
          <a:p>
            <a:pPr marL="0" indent="0">
              <a:lnSpc>
                <a:spcPct val="100000"/>
              </a:lnSpc>
              <a:buNone/>
            </a:pPr>
            <a:r>
              <a:rPr lang="en-US" b="1">
                <a:latin typeface="Aptos Black" panose="020B0004020202020204" pitchFamily="34" charset="0"/>
              </a:rPr>
              <a:t>Exenciones</a:t>
            </a:r>
          </a:p>
        </p:txBody>
      </p:sp>
      <p:sp>
        <p:nvSpPr>
          <p:cNvPr id="10" name="TextBox 9">
            <a:extLst>
              <a:ext uri="{FF2B5EF4-FFF2-40B4-BE49-F238E27FC236}">
                <a16:creationId xmlns:a16="http://schemas.microsoft.com/office/drawing/2014/main" id="{899D11B7-0C1A-196F-901A-7B3F2803BBB4}"/>
              </a:ext>
            </a:extLst>
          </p:cNvPr>
          <p:cNvSpPr txBox="1"/>
          <p:nvPr/>
        </p:nvSpPr>
        <p:spPr>
          <a:xfrm>
            <a:off x="1061004" y="3113824"/>
            <a:ext cx="3161486" cy="646331"/>
          </a:xfrm>
          <a:prstGeom prst="rect">
            <a:avLst/>
          </a:prstGeom>
          <a:noFill/>
        </p:spPr>
        <p:txBody>
          <a:bodyPr wrap="square" lIns="91440" tIns="45720" rIns="91440" bIns="45720" anchor="t">
            <a:noAutofit/>
          </a:bodyPr>
          <a:lstStyle/>
          <a:p>
            <a:pPr marL="173038" indent="-173038">
              <a:buClr>
                <a:srgbClr val="359993"/>
              </a:buClr>
              <a:buFont typeface="Arial" panose="020B0604020202020204" pitchFamily="34" charset="0"/>
              <a:buChar char="•"/>
            </a:pPr>
            <a:r>
              <a:rPr lang="en-US" sz="1200" dirty="0">
                <a:latin typeface="Aptos Light" panose="020B0004020202020204" pitchFamily="34" charset="0"/>
              </a:rPr>
              <a:t>Asistencia a la </a:t>
            </a:r>
            <a:r>
              <a:rPr lang="en-US" sz="1200" dirty="0" err="1">
                <a:latin typeface="Aptos Light" panose="020B0004020202020204" pitchFamily="34" charset="0"/>
              </a:rPr>
              <a:t>escuela</a:t>
            </a:r>
            <a:endParaRPr lang="en-US" sz="1200" dirty="0">
              <a:latin typeface="Aptos Light" panose="020B0004020202020204" pitchFamily="34" charset="0"/>
            </a:endParaRPr>
          </a:p>
          <a:p>
            <a:pPr marL="173038" indent="-173038">
              <a:buClr>
                <a:srgbClr val="359993"/>
              </a:buClr>
              <a:buFont typeface="Arial" panose="020B0604020202020204" pitchFamily="34" charset="0"/>
              <a:buChar char="•"/>
            </a:pPr>
            <a:r>
              <a:rPr lang="en-US" sz="1200" dirty="0" err="1">
                <a:latin typeface="Aptos Light" panose="020B0004020202020204" pitchFamily="34" charset="0"/>
              </a:rPr>
              <a:t>Capacitación</a:t>
            </a:r>
            <a:r>
              <a:rPr lang="en-US" sz="1200" dirty="0">
                <a:latin typeface="Aptos Light" panose="020B0004020202020204" pitchFamily="34" charset="0"/>
              </a:rPr>
              <a:t> </a:t>
            </a:r>
            <a:r>
              <a:rPr lang="en-US" sz="1200" dirty="0" err="1">
                <a:latin typeface="Aptos Light" panose="020B0004020202020204" pitchFamily="34" charset="0"/>
              </a:rPr>
              <a:t>laboral</a:t>
            </a:r>
            <a:r>
              <a:rPr lang="en-US" sz="1200" dirty="0">
                <a:latin typeface="Aptos Light" panose="020B0004020202020204" pitchFamily="34" charset="0"/>
              </a:rPr>
              <a:t> o </a:t>
            </a:r>
            <a:r>
              <a:rPr lang="en-US" sz="1200" dirty="0" err="1">
                <a:latin typeface="Aptos Light" panose="020B0004020202020204" pitchFamily="34" charset="0"/>
              </a:rPr>
              <a:t>programa</a:t>
            </a:r>
            <a:r>
              <a:rPr lang="en-US" sz="1200" dirty="0">
                <a:latin typeface="Aptos Light" panose="020B0004020202020204" pitchFamily="34" charset="0"/>
              </a:rPr>
              <a:t> de </a:t>
            </a:r>
            <a:r>
              <a:rPr lang="en-US" sz="1200" dirty="0" err="1">
                <a:latin typeface="Aptos Light" panose="020B0004020202020204" pitchFamily="34" charset="0"/>
              </a:rPr>
              <a:t>trabajo</a:t>
            </a:r>
            <a:endParaRPr lang="en-US" sz="1200" dirty="0">
              <a:latin typeface="Aptos Light" panose="020B0004020202020204" pitchFamily="34" charset="0"/>
            </a:endParaRPr>
          </a:p>
          <a:p>
            <a:pPr marL="172720" indent="-172720">
              <a:buClr>
                <a:srgbClr val="359993"/>
              </a:buClr>
              <a:buFont typeface="Arial" panose="020B0604020202020204" pitchFamily="34" charset="0"/>
              <a:buChar char="•"/>
            </a:pPr>
            <a:r>
              <a:rPr lang="en-US" sz="1200" dirty="0" err="1">
                <a:latin typeface="Aptos Light"/>
              </a:rPr>
              <a:t>Voluntariado</a:t>
            </a:r>
            <a:endParaRPr lang="en-US" sz="1400" dirty="0">
              <a:latin typeface="Aptos Light"/>
            </a:endParaRPr>
          </a:p>
        </p:txBody>
      </p:sp>
      <p:sp>
        <p:nvSpPr>
          <p:cNvPr id="11" name="TextBox 10">
            <a:extLst>
              <a:ext uri="{FF2B5EF4-FFF2-40B4-BE49-F238E27FC236}">
                <a16:creationId xmlns:a16="http://schemas.microsoft.com/office/drawing/2014/main" id="{49B21447-ADAE-03FC-CBEF-24EEDEF9AA57}"/>
              </a:ext>
            </a:extLst>
          </p:cNvPr>
          <p:cNvSpPr txBox="1"/>
          <p:nvPr/>
        </p:nvSpPr>
        <p:spPr>
          <a:xfrm>
            <a:off x="1061004" y="4395579"/>
            <a:ext cx="3161486" cy="646331"/>
          </a:xfrm>
          <a:prstGeom prst="rect">
            <a:avLst/>
          </a:prstGeom>
          <a:noFill/>
        </p:spPr>
        <p:txBody>
          <a:bodyPr wrap="square">
            <a:noAutofit/>
          </a:bodyPr>
          <a:lstStyle/>
          <a:p>
            <a:pPr marL="173038" indent="-173038">
              <a:buClr>
                <a:srgbClr val="CB6C20"/>
              </a:buClr>
              <a:buFont typeface="Arial" panose="020B0604020202020204" pitchFamily="34" charset="0"/>
              <a:buChar char="•"/>
            </a:pPr>
            <a:r>
              <a:rPr lang="en-US" sz="1400" dirty="0" err="1">
                <a:latin typeface="Aptos Light" panose="020B0004020202020204" pitchFamily="34" charset="0"/>
              </a:rPr>
              <a:t>Atención</a:t>
            </a:r>
            <a:r>
              <a:rPr lang="en-US" sz="1400" dirty="0">
                <a:latin typeface="Aptos Light" panose="020B0004020202020204" pitchFamily="34" charset="0"/>
              </a:rPr>
              <a:t> </a:t>
            </a:r>
            <a:r>
              <a:rPr lang="en-US" sz="1400" dirty="0" err="1">
                <a:latin typeface="Aptos Light" panose="020B0004020202020204" pitchFamily="34" charset="0"/>
              </a:rPr>
              <a:t>hospitalaria</a:t>
            </a:r>
            <a:endParaRPr lang="en-US" sz="1400" dirty="0">
              <a:latin typeface="Aptos Light" panose="020B0004020202020204" pitchFamily="34" charset="0"/>
            </a:endParaRPr>
          </a:p>
          <a:p>
            <a:pPr marL="173038" indent="-173038">
              <a:buClr>
                <a:srgbClr val="CB6C20"/>
              </a:buClr>
              <a:buFont typeface="Arial" panose="020B0604020202020204" pitchFamily="34" charset="0"/>
              <a:buChar char="•"/>
            </a:pPr>
            <a:r>
              <a:rPr lang="en-US" sz="1400" dirty="0">
                <a:latin typeface="Aptos Light" panose="020B0004020202020204" pitchFamily="34" charset="0"/>
              </a:rPr>
              <a:t>Viajes para </a:t>
            </a:r>
            <a:r>
              <a:rPr lang="en-US" sz="1400" dirty="0" err="1">
                <a:latin typeface="Aptos Light" panose="020B0004020202020204" pitchFamily="34" charset="0"/>
              </a:rPr>
              <a:t>recibir</a:t>
            </a:r>
            <a:r>
              <a:rPr lang="en-US" sz="1400" dirty="0">
                <a:latin typeface="Aptos Light" panose="020B0004020202020204" pitchFamily="34" charset="0"/>
              </a:rPr>
              <a:t> </a:t>
            </a:r>
            <a:r>
              <a:rPr lang="en-US" sz="1400" dirty="0" err="1">
                <a:latin typeface="Aptos Light" panose="020B0004020202020204" pitchFamily="34" charset="0"/>
              </a:rPr>
              <a:t>atención</a:t>
            </a:r>
            <a:r>
              <a:rPr lang="en-US" sz="1400" dirty="0">
                <a:latin typeface="Aptos Light" panose="020B0004020202020204" pitchFamily="34" charset="0"/>
              </a:rPr>
              <a:t> </a:t>
            </a:r>
            <a:r>
              <a:rPr lang="en-US" sz="1400" dirty="0" err="1">
                <a:latin typeface="Aptos Light" panose="020B0004020202020204" pitchFamily="34" charset="0"/>
              </a:rPr>
              <a:t>médica</a:t>
            </a:r>
            <a:endParaRPr lang="en-US" sz="1400" dirty="0">
              <a:latin typeface="Aptos Light" panose="020B0004020202020204" pitchFamily="34" charset="0"/>
            </a:endParaRPr>
          </a:p>
        </p:txBody>
      </p:sp>
      <p:sp>
        <p:nvSpPr>
          <p:cNvPr id="12" name="TextBox 11">
            <a:extLst>
              <a:ext uri="{FF2B5EF4-FFF2-40B4-BE49-F238E27FC236}">
                <a16:creationId xmlns:a16="http://schemas.microsoft.com/office/drawing/2014/main" id="{F4AA2B07-4340-E7D0-3010-9E442AD813A3}"/>
              </a:ext>
            </a:extLst>
          </p:cNvPr>
          <p:cNvSpPr txBox="1"/>
          <p:nvPr/>
        </p:nvSpPr>
        <p:spPr>
          <a:xfrm>
            <a:off x="4673427" y="3092685"/>
            <a:ext cx="5826298" cy="2031325"/>
          </a:xfrm>
          <a:prstGeom prst="rect">
            <a:avLst/>
          </a:prstGeom>
          <a:noFill/>
        </p:spPr>
        <p:txBody>
          <a:bodyPr wrap="square" lIns="91440" tIns="45720" rIns="91440" bIns="45720" anchor="t">
            <a:normAutofit/>
          </a:bodyPr>
          <a:lstStyle/>
          <a:p>
            <a:pPr marL="172720" indent="-172720">
              <a:buClr>
                <a:schemeClr val="accent5"/>
              </a:buClr>
              <a:buFont typeface="Arial" panose="020B0604020202020204" pitchFamily="34" charset="0"/>
              <a:buChar char="•"/>
            </a:pPr>
            <a:r>
              <a:rPr lang="en-US">
                <a:latin typeface="Aptos Light"/>
              </a:rPr>
              <a:t>Padres, tutores legales, parientes cuidadores o cuidadores familiares de niños de 13 años o menos o personas con discapacidad</a:t>
            </a:r>
          </a:p>
          <a:p>
            <a:pPr marL="172720" indent="-172720">
              <a:buClr>
                <a:schemeClr val="accent5"/>
              </a:buClr>
              <a:buFont typeface="Arial" panose="020B0604020202020204" pitchFamily="34" charset="0"/>
              <a:buChar char="•"/>
            </a:pPr>
            <a:r>
              <a:rPr lang="en-US">
                <a:latin typeface="Aptos Light"/>
              </a:rPr>
              <a:t>Fragilidad médica (todas las categorías)</a:t>
            </a:r>
          </a:p>
          <a:p>
            <a:pPr marL="172720" indent="-172720">
              <a:buClr>
                <a:schemeClr val="accent5"/>
              </a:buClr>
              <a:buFont typeface="Arial" panose="020B0604020202020204" pitchFamily="34" charset="0"/>
              <a:buChar char="•"/>
            </a:pPr>
            <a:r>
              <a:rPr lang="en-US">
                <a:latin typeface="Aptos Light"/>
              </a:rPr>
              <a:t>Embarazo</a:t>
            </a:r>
          </a:p>
          <a:p>
            <a:pPr marL="172720" indent="-172720">
              <a:buClr>
                <a:schemeClr val="accent5"/>
              </a:buClr>
              <a:buFont typeface="Arial" panose="020B0604020202020204" pitchFamily="34" charset="0"/>
              <a:buChar char="•"/>
            </a:pPr>
            <a:r>
              <a:rPr lang="en-US">
                <a:latin typeface="Aptos Light"/>
              </a:rPr>
              <a:t>Participación en un programa de tratamiento o rehabilitación por drogas o alcohol</a:t>
            </a:r>
          </a:p>
        </p:txBody>
      </p:sp>
      <p:pic>
        <p:nvPicPr>
          <p:cNvPr id="14" name="Graphic 13" descr="Checkmark with solid fill">
            <a:extLst>
              <a:ext uri="{FF2B5EF4-FFF2-40B4-BE49-F238E27FC236}">
                <a16:creationId xmlns:a16="http://schemas.microsoft.com/office/drawing/2014/main" id="{B494E86E-724D-E506-932D-30A596BDD1F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848099" y="2794168"/>
            <a:ext cx="315327" cy="315327"/>
          </a:xfrm>
          <a:prstGeom prst="rect">
            <a:avLst/>
          </a:prstGeom>
        </p:spPr>
      </p:pic>
      <p:pic>
        <p:nvPicPr>
          <p:cNvPr id="16" name="Graphic 15" descr="Hourglass Finished with solid fill">
            <a:extLst>
              <a:ext uri="{FF2B5EF4-FFF2-40B4-BE49-F238E27FC236}">
                <a16:creationId xmlns:a16="http://schemas.microsoft.com/office/drawing/2014/main" id="{634E9991-BB63-24AE-1810-652161C088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3848099" y="4113446"/>
            <a:ext cx="317500" cy="317500"/>
          </a:xfrm>
          <a:prstGeom prst="rect">
            <a:avLst/>
          </a:prstGeom>
        </p:spPr>
      </p:pic>
      <p:pic>
        <p:nvPicPr>
          <p:cNvPr id="13" name="Graphic 17" descr="Close with solid fill">
            <a:extLst>
              <a:ext uri="{FF2B5EF4-FFF2-40B4-BE49-F238E27FC236}">
                <a16:creationId xmlns:a16="http://schemas.microsoft.com/office/drawing/2014/main" id="{09721EA8-618E-EB4E-3ABC-B701C03CF16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33629" y="2739973"/>
            <a:ext cx="369522" cy="369522"/>
          </a:xfrm>
          <a:prstGeom prst="rect">
            <a:avLst/>
          </a:prstGeom>
        </p:spPr>
      </p:pic>
    </p:spTree>
    <p:extLst>
      <p:ext uri="{BB962C8B-B14F-4D97-AF65-F5344CB8AC3E}">
        <p14:creationId xmlns:p14="http://schemas.microsoft.com/office/powerpoint/2010/main" val="3402137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27612-239F-03DA-2871-3F00ED3819E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C54E4CA-AC82-93E7-0C63-C70408463534}"/>
              </a:ext>
            </a:extLst>
          </p:cNvPr>
          <p:cNvSpPr>
            <a:spLocks noGrp="1"/>
          </p:cNvSpPr>
          <p:nvPr>
            <p:ph type="title"/>
          </p:nvPr>
        </p:nvSpPr>
        <p:spPr/>
        <p:txBody>
          <a:bodyPr>
            <a:normAutofit/>
          </a:bodyPr>
          <a:lstStyle/>
          <a:p>
            <a:r>
              <a:rPr lang="en-US" sz="3383"/>
              <a:t>¿Qué pasa si AHCCCS necesita más información?</a:t>
            </a:r>
          </a:p>
        </p:txBody>
      </p:sp>
      <p:sp>
        <p:nvSpPr>
          <p:cNvPr id="215" name="TextBox 215"/>
          <p:cNvSpPr txBox="1"/>
          <p:nvPr/>
        </p:nvSpPr>
        <p:spPr>
          <a:xfrm>
            <a:off x="707136" y="1412310"/>
            <a:ext cx="10515600" cy="457200"/>
          </a:xfrm>
          <a:prstGeom prst="rect">
            <a:avLst/>
          </a:prstGeom>
          <a:noFill/>
          <a:ln>
            <a:noFill/>
          </a:ln>
        </p:spPr>
        <p:txBody>
          <a:bodyPr wrap="square" lIns="91440" tIns="45720" rIns="91440" bIns="45720" rtlCol="0" anchor="t">
            <a:normAutofit/>
          </a:bodyPr>
          <a:lstStyle/>
          <a:p>
            <a:pPr marL="0" indent="0">
              <a:lnSpc>
                <a:spcPct val="100000"/>
              </a:lnSpc>
              <a:buNone/>
            </a:pPr>
            <a:r>
              <a:rPr lang="en-US" sz="2400" b="1">
                <a:solidFill>
                  <a:srgbClr val="359993"/>
                </a:solidFill>
              </a:rPr>
              <a:t>AHCCCS primero revisará la información que ya tiene.</a:t>
            </a:r>
          </a:p>
        </p:txBody>
      </p:sp>
      <p:sp>
        <p:nvSpPr>
          <p:cNvPr id="216" name="Rounded Rectangle 216"/>
          <p:cNvSpPr/>
          <p:nvPr/>
        </p:nvSpPr>
        <p:spPr>
          <a:xfrm>
            <a:off x="829056" y="1869510"/>
            <a:ext cx="3410712" cy="2207712"/>
          </a:xfrm>
          <a:prstGeom prst="roundRect">
            <a:avLst>
              <a:gd name="adj" fmla="val 1066"/>
            </a:avLst>
          </a:prstGeom>
          <a:solidFill>
            <a:schemeClr val="bg1">
              <a:lumMod val="75000"/>
              <a:alpha val="10196"/>
            </a:schemeClr>
          </a:solidFill>
          <a:ln>
            <a:noFill/>
          </a:ln>
        </p:spPr>
        <p:txBody>
          <a:bodyPr wrap="square" lIns="91440" tIns="45720" rIns="91440" bIns="45720" rtlCol="0" anchor="t">
            <a:noAutofit/>
          </a:bodyPr>
          <a:lstStyle/>
          <a:p>
            <a:endParaRPr lang="en-US"/>
          </a:p>
        </p:txBody>
      </p:sp>
      <p:sp>
        <p:nvSpPr>
          <p:cNvPr id="217" name="TextBox 217"/>
          <p:cNvSpPr txBox="1"/>
          <p:nvPr/>
        </p:nvSpPr>
        <p:spPr>
          <a:xfrm>
            <a:off x="982082" y="1994144"/>
            <a:ext cx="3136392" cy="1778606"/>
          </a:xfrm>
          <a:prstGeom prst="rect">
            <a:avLst/>
          </a:prstGeom>
          <a:noFill/>
          <a:ln>
            <a:noFill/>
          </a:ln>
        </p:spPr>
        <p:txBody>
          <a:bodyPr wrap="square" lIns="91440" tIns="45720" rIns="91440" bIns="45720" rtlCol="0" anchor="t">
            <a:normAutofit/>
          </a:bodyPr>
          <a:lstStyle/>
          <a:p>
            <a:pPr marL="0" indent="0">
              <a:lnSpc>
                <a:spcPct val="105000"/>
              </a:lnSpc>
              <a:buNone/>
            </a:pPr>
            <a:r>
              <a:rPr lang="en-US"/>
              <a:t>Si necesita más información, AHCCCS contactará al miembro. Este tendrá </a:t>
            </a:r>
            <a:r>
              <a:rPr lang="en-US" b="1">
                <a:solidFill>
                  <a:srgbClr val="359993"/>
                </a:solidFill>
              </a:rPr>
              <a:t>35 días para responder</a:t>
            </a:r>
            <a:r>
              <a:rPr lang="en-US"/>
              <a:t>.</a:t>
            </a:r>
          </a:p>
        </p:txBody>
      </p:sp>
      <p:sp>
        <p:nvSpPr>
          <p:cNvPr id="218" name="Rounded Rectangle 218"/>
          <p:cNvSpPr/>
          <p:nvPr/>
        </p:nvSpPr>
        <p:spPr>
          <a:xfrm>
            <a:off x="4386072" y="1869510"/>
            <a:ext cx="3410712" cy="2207712"/>
          </a:xfrm>
          <a:prstGeom prst="roundRect">
            <a:avLst>
              <a:gd name="adj" fmla="val 1066"/>
            </a:avLst>
          </a:prstGeom>
          <a:solidFill>
            <a:schemeClr val="bg1">
              <a:lumMod val="75000"/>
              <a:alpha val="10196"/>
            </a:schemeClr>
          </a:solidFill>
          <a:ln>
            <a:noFill/>
          </a:ln>
        </p:spPr>
        <p:txBody>
          <a:bodyPr wrap="square" lIns="91440" tIns="45720" rIns="91440" bIns="45720" rtlCol="0" anchor="t">
            <a:noAutofit/>
          </a:bodyPr>
          <a:lstStyle/>
          <a:p>
            <a:endParaRPr lang="en-US"/>
          </a:p>
        </p:txBody>
      </p:sp>
      <p:sp>
        <p:nvSpPr>
          <p:cNvPr id="219" name="TextBox 219"/>
          <p:cNvSpPr txBox="1"/>
          <p:nvPr/>
        </p:nvSpPr>
        <p:spPr>
          <a:xfrm>
            <a:off x="4539098" y="1994144"/>
            <a:ext cx="3136392" cy="1920240"/>
          </a:xfrm>
          <a:prstGeom prst="rect">
            <a:avLst/>
          </a:prstGeom>
          <a:noFill/>
          <a:ln>
            <a:noFill/>
          </a:ln>
        </p:spPr>
        <p:txBody>
          <a:bodyPr wrap="square" lIns="91440" tIns="45720" rIns="91440" bIns="45720" rtlCol="0" anchor="t">
            <a:normAutofit/>
          </a:bodyPr>
          <a:lstStyle/>
          <a:p>
            <a:pPr marL="0" indent="0">
              <a:lnSpc>
                <a:spcPct val="105000"/>
              </a:lnSpc>
              <a:buNone/>
            </a:pPr>
            <a:r>
              <a:rPr lang="en-US" dirty="0"/>
              <a:t>Si el </a:t>
            </a:r>
            <a:r>
              <a:rPr lang="en-US" dirty="0" err="1"/>
              <a:t>miembro</a:t>
            </a:r>
            <a:r>
              <a:rPr lang="en-US" dirty="0"/>
              <a:t> no </a:t>
            </a:r>
            <a:r>
              <a:rPr lang="en-US" dirty="0" err="1"/>
              <a:t>responde</a:t>
            </a:r>
            <a:r>
              <a:rPr lang="en-US" dirty="0"/>
              <a:t> a </a:t>
            </a:r>
            <a:r>
              <a:rPr lang="en-US" dirty="0" err="1"/>
              <a:t>tiempo</a:t>
            </a:r>
            <a:r>
              <a:rPr lang="en-US" dirty="0"/>
              <a:t>, o </a:t>
            </a:r>
            <a:r>
              <a:rPr lang="en-US" dirty="0" err="1"/>
              <a:t>si</a:t>
            </a:r>
            <a:r>
              <a:rPr lang="en-US" dirty="0"/>
              <a:t> AHCCCS </a:t>
            </a:r>
            <a:r>
              <a:rPr lang="en-US" dirty="0" err="1"/>
              <a:t>necesita</a:t>
            </a:r>
            <a:r>
              <a:rPr lang="en-US" dirty="0"/>
              <a:t> </a:t>
            </a:r>
            <a:r>
              <a:rPr lang="en-US" dirty="0" err="1"/>
              <a:t>más</a:t>
            </a:r>
            <a:r>
              <a:rPr lang="en-US" dirty="0"/>
              <a:t> </a:t>
            </a:r>
            <a:r>
              <a:rPr lang="en-US" dirty="0" err="1"/>
              <a:t>información</a:t>
            </a:r>
            <a:r>
              <a:rPr lang="en-US" dirty="0"/>
              <a:t>, </a:t>
            </a:r>
            <a:r>
              <a:rPr lang="en-US" b="1" dirty="0">
                <a:solidFill>
                  <a:srgbClr val="359993"/>
                </a:solidFill>
              </a:rPr>
              <a:t>AHCCCS </a:t>
            </a:r>
            <a:r>
              <a:rPr lang="en-US" b="1" dirty="0" err="1">
                <a:solidFill>
                  <a:srgbClr val="359993"/>
                </a:solidFill>
              </a:rPr>
              <a:t>enviará</a:t>
            </a:r>
            <a:r>
              <a:rPr lang="en-US" b="1" dirty="0">
                <a:solidFill>
                  <a:srgbClr val="359993"/>
                </a:solidFill>
              </a:rPr>
              <a:t> un aviso de </a:t>
            </a:r>
            <a:r>
              <a:rPr lang="en-US" b="1" dirty="0" err="1">
                <a:solidFill>
                  <a:srgbClr val="359993"/>
                </a:solidFill>
              </a:rPr>
              <a:t>que</a:t>
            </a:r>
            <a:r>
              <a:rPr lang="en-US" b="1" dirty="0">
                <a:solidFill>
                  <a:srgbClr val="359993"/>
                </a:solidFill>
              </a:rPr>
              <a:t> </a:t>
            </a:r>
            <a:r>
              <a:rPr lang="en-US" b="1" dirty="0" err="1">
                <a:solidFill>
                  <a:srgbClr val="359993"/>
                </a:solidFill>
              </a:rPr>
              <a:t>su</a:t>
            </a:r>
            <a:r>
              <a:rPr lang="en-US" b="1" dirty="0">
                <a:solidFill>
                  <a:srgbClr val="359993"/>
                </a:solidFill>
              </a:rPr>
              <a:t> </a:t>
            </a:r>
            <a:r>
              <a:rPr lang="en-US" b="1" dirty="0" err="1">
                <a:solidFill>
                  <a:srgbClr val="359993"/>
                </a:solidFill>
              </a:rPr>
              <a:t>cobertura</a:t>
            </a:r>
            <a:r>
              <a:rPr lang="en-US" b="1" dirty="0">
                <a:solidFill>
                  <a:srgbClr val="359993"/>
                </a:solidFill>
              </a:rPr>
              <a:t> </a:t>
            </a:r>
            <a:r>
              <a:rPr lang="en-US" b="1" dirty="0" err="1">
                <a:solidFill>
                  <a:srgbClr val="359993"/>
                </a:solidFill>
              </a:rPr>
              <a:t>terminará</a:t>
            </a:r>
            <a:r>
              <a:rPr lang="en-US" b="1" dirty="0">
                <a:solidFill>
                  <a:srgbClr val="359993"/>
                </a:solidFill>
              </a:rPr>
              <a:t>.*</a:t>
            </a:r>
          </a:p>
        </p:txBody>
      </p:sp>
      <p:sp>
        <p:nvSpPr>
          <p:cNvPr id="220" name="Rounded Rectangle 220"/>
          <p:cNvSpPr/>
          <p:nvPr/>
        </p:nvSpPr>
        <p:spPr>
          <a:xfrm>
            <a:off x="7943088" y="1869510"/>
            <a:ext cx="3410712" cy="2207712"/>
          </a:xfrm>
          <a:prstGeom prst="roundRect">
            <a:avLst>
              <a:gd name="adj" fmla="val 1066"/>
            </a:avLst>
          </a:prstGeom>
          <a:solidFill>
            <a:schemeClr val="bg1">
              <a:lumMod val="75000"/>
              <a:alpha val="10196"/>
            </a:schemeClr>
          </a:solidFill>
          <a:ln>
            <a:noFill/>
          </a:ln>
        </p:spPr>
        <p:txBody>
          <a:bodyPr wrap="square" lIns="91440" tIns="45720" rIns="91440" bIns="45720" rtlCol="0" anchor="t">
            <a:noAutofit/>
          </a:bodyPr>
          <a:lstStyle/>
          <a:p>
            <a:endParaRPr lang="en-US"/>
          </a:p>
        </p:txBody>
      </p:sp>
      <p:sp>
        <p:nvSpPr>
          <p:cNvPr id="221" name="TextBox 221"/>
          <p:cNvSpPr txBox="1"/>
          <p:nvPr/>
        </p:nvSpPr>
        <p:spPr>
          <a:xfrm>
            <a:off x="8096114" y="1994144"/>
            <a:ext cx="3136392" cy="1920240"/>
          </a:xfrm>
          <a:prstGeom prst="rect">
            <a:avLst/>
          </a:prstGeom>
          <a:noFill/>
          <a:ln>
            <a:noFill/>
          </a:ln>
        </p:spPr>
        <p:txBody>
          <a:bodyPr wrap="square" lIns="91440" tIns="45720" rIns="91440" bIns="45720" rtlCol="0" anchor="t">
            <a:normAutofit/>
          </a:bodyPr>
          <a:lstStyle/>
          <a:p>
            <a:pPr marL="0" indent="0">
              <a:lnSpc>
                <a:spcPct val="105000"/>
              </a:lnSpc>
              <a:buNone/>
            </a:pPr>
            <a:r>
              <a:rPr lang="en-US"/>
              <a:t>El miembro tendrá entonces </a:t>
            </a:r>
            <a:r>
              <a:rPr lang="en-US" b="1">
                <a:solidFill>
                  <a:srgbClr val="359993"/>
                </a:solidFill>
              </a:rPr>
              <a:t>30 días más </a:t>
            </a:r>
            <a:r>
              <a:rPr lang="en-US"/>
              <a:t>para demostrar que cumple con los requisitos de trabajo o califica para una exención.</a:t>
            </a:r>
          </a:p>
        </p:txBody>
      </p:sp>
      <p:sp>
        <p:nvSpPr>
          <p:cNvPr id="222" name="TextBox 222"/>
          <p:cNvSpPr txBox="1"/>
          <p:nvPr/>
        </p:nvSpPr>
        <p:spPr>
          <a:xfrm>
            <a:off x="1427966" y="4219393"/>
            <a:ext cx="9632515" cy="731520"/>
          </a:xfrm>
          <a:prstGeom prst="rect">
            <a:avLst/>
          </a:prstGeom>
          <a:noFill/>
          <a:ln>
            <a:noFill/>
          </a:ln>
        </p:spPr>
        <p:txBody>
          <a:bodyPr wrap="square" lIns="91440" tIns="45720" rIns="91440" bIns="45720" rtlCol="0" anchor="t">
            <a:normAutofit/>
          </a:bodyPr>
          <a:lstStyle/>
          <a:p>
            <a:pPr marL="0" indent="0">
              <a:lnSpc>
                <a:spcPct val="100000"/>
              </a:lnSpc>
              <a:buNone/>
            </a:pPr>
            <a:r>
              <a:rPr lang="en-US" dirty="0">
                <a:latin typeface="Aptos Light"/>
              </a:rPr>
              <a:t>*El aviso </a:t>
            </a:r>
            <a:r>
              <a:rPr lang="en-US" dirty="0" err="1">
                <a:latin typeface="Aptos Light"/>
              </a:rPr>
              <a:t>explicará</a:t>
            </a:r>
            <a:r>
              <a:rPr lang="en-US" dirty="0">
                <a:latin typeface="Aptos Light"/>
              </a:rPr>
              <a:t> </a:t>
            </a:r>
            <a:r>
              <a:rPr lang="en-US" dirty="0" err="1">
                <a:latin typeface="Aptos Light"/>
              </a:rPr>
              <a:t>por</a:t>
            </a:r>
            <a:r>
              <a:rPr lang="en-US" dirty="0">
                <a:latin typeface="Aptos Light"/>
              </a:rPr>
              <a:t> </a:t>
            </a:r>
            <a:r>
              <a:rPr lang="en-US" dirty="0" err="1">
                <a:latin typeface="Aptos Light"/>
              </a:rPr>
              <a:t>qué</a:t>
            </a:r>
            <a:r>
              <a:rPr lang="en-US" dirty="0">
                <a:latin typeface="Aptos Light"/>
              </a:rPr>
              <a:t> y </a:t>
            </a:r>
            <a:r>
              <a:rPr lang="en-US" dirty="0" err="1">
                <a:latin typeface="Aptos Light"/>
              </a:rPr>
              <a:t>cuándo</a:t>
            </a:r>
            <a:r>
              <a:rPr lang="en-US" dirty="0">
                <a:latin typeface="Aptos Light"/>
              </a:rPr>
              <a:t> </a:t>
            </a:r>
            <a:r>
              <a:rPr lang="en-US" dirty="0" err="1">
                <a:latin typeface="Aptos Light"/>
              </a:rPr>
              <a:t>puede</a:t>
            </a:r>
            <a:r>
              <a:rPr lang="en-US" dirty="0">
                <a:latin typeface="Aptos Light"/>
              </a:rPr>
              <a:t> </a:t>
            </a:r>
            <a:r>
              <a:rPr lang="en-US" dirty="0" err="1">
                <a:latin typeface="Aptos Light"/>
              </a:rPr>
              <a:t>terminar</a:t>
            </a:r>
            <a:r>
              <a:rPr lang="en-US" dirty="0">
                <a:latin typeface="Aptos Light"/>
              </a:rPr>
              <a:t> la </a:t>
            </a:r>
            <a:r>
              <a:rPr lang="en-US" dirty="0" err="1">
                <a:latin typeface="Aptos Light"/>
              </a:rPr>
              <a:t>cobertura</a:t>
            </a:r>
            <a:r>
              <a:rPr lang="en-US" dirty="0">
                <a:latin typeface="Aptos Light"/>
              </a:rPr>
              <a:t>, y </a:t>
            </a:r>
            <a:r>
              <a:rPr lang="en-US" dirty="0" err="1">
                <a:latin typeface="Aptos Light"/>
              </a:rPr>
              <a:t>cómo</a:t>
            </a:r>
            <a:r>
              <a:rPr lang="en-US" dirty="0">
                <a:latin typeface="Aptos Light"/>
              </a:rPr>
              <a:t> </a:t>
            </a:r>
            <a:r>
              <a:rPr lang="en-US" dirty="0" err="1">
                <a:latin typeface="Aptos Light"/>
              </a:rPr>
              <a:t>solicitar</a:t>
            </a:r>
            <a:r>
              <a:rPr lang="en-US" dirty="0">
                <a:latin typeface="Aptos Light"/>
              </a:rPr>
              <a:t> </a:t>
            </a:r>
            <a:r>
              <a:rPr lang="en-US" dirty="0" err="1">
                <a:latin typeface="Aptos Light"/>
              </a:rPr>
              <a:t>una</a:t>
            </a:r>
            <a:r>
              <a:rPr lang="en-US" dirty="0">
                <a:latin typeface="Aptos Light"/>
              </a:rPr>
              <a:t> </a:t>
            </a:r>
            <a:r>
              <a:rPr lang="en-US" dirty="0" err="1">
                <a:latin typeface="Aptos Light"/>
              </a:rPr>
              <a:t>revisión</a:t>
            </a:r>
            <a:r>
              <a:rPr lang="en-US" dirty="0">
                <a:latin typeface="Aptos Light"/>
              </a:rPr>
              <a:t> o </a:t>
            </a:r>
            <a:r>
              <a:rPr lang="en-US" dirty="0" err="1">
                <a:latin typeface="Aptos Light"/>
              </a:rPr>
              <a:t>apelar</a:t>
            </a:r>
            <a:r>
              <a:rPr lang="en-US" dirty="0">
                <a:latin typeface="Aptos Light"/>
              </a:rPr>
              <a:t> la </a:t>
            </a:r>
            <a:r>
              <a:rPr lang="en-US" dirty="0" err="1">
                <a:latin typeface="Aptos Light"/>
              </a:rPr>
              <a:t>decisión</a:t>
            </a:r>
            <a:r>
              <a:rPr lang="en-US" dirty="0">
                <a:latin typeface="Aptos Light"/>
              </a:rPr>
              <a:t>.</a:t>
            </a:r>
          </a:p>
        </p:txBody>
      </p:sp>
      <p:sp>
        <p:nvSpPr>
          <p:cNvPr id="223" name="Rounded Rectangle 223"/>
          <p:cNvSpPr txBox="1"/>
          <p:nvPr/>
        </p:nvSpPr>
        <p:spPr>
          <a:xfrm>
            <a:off x="829056" y="4978471"/>
            <a:ext cx="8540412" cy="777240"/>
          </a:xfrm>
          <a:prstGeom prst="roundRect">
            <a:avLst>
              <a:gd name="adj" fmla="val 12933"/>
            </a:avLst>
          </a:prstGeom>
          <a:solidFill>
            <a:schemeClr val="accent5">
              <a:alpha val="8283"/>
            </a:schemeClr>
          </a:solidFill>
          <a:ln>
            <a:noFill/>
          </a:ln>
        </p:spPr>
        <p:txBody>
          <a:bodyPr wrap="square" lIns="320040" tIns="27432" rIns="320040" bIns="27432" rtlCol="0" anchor="ctr">
            <a:normAutofit/>
          </a:bodyPr>
          <a:lstStyle/>
          <a:p>
            <a:pPr marL="0" indent="0">
              <a:lnSpc>
                <a:spcPct val="100000"/>
              </a:lnSpc>
              <a:buNone/>
            </a:pPr>
            <a:r>
              <a:rPr lang="en-US" sz="1602"/>
              <a:t>Si un miembro no responde o no proporciona suficiente información, </a:t>
            </a:r>
            <a:r>
              <a:rPr lang="en-US" sz="1602" b="1">
                <a:solidFill>
                  <a:schemeClr val="accent5"/>
                </a:solidFill>
              </a:rPr>
              <a:t>AHCCCS enviará un aviso antes de que termine su cobertura, con los derechos de apelación</a:t>
            </a:r>
            <a:r>
              <a:rPr lang="en-US" sz="1602"/>
              <a:t>.</a:t>
            </a:r>
          </a:p>
        </p:txBody>
      </p:sp>
      <p:pic>
        <p:nvPicPr>
          <p:cNvPr id="3" name="Graphic 2" descr="Warning with solid fill">
            <a:extLst>
              <a:ext uri="{FF2B5EF4-FFF2-40B4-BE49-F238E27FC236}">
                <a16:creationId xmlns:a16="http://schemas.microsoft.com/office/drawing/2014/main" id="{3A42B404-FFD6-79D8-7056-116603E6E2C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 y="4228317"/>
            <a:ext cx="436846" cy="436846"/>
          </a:xfrm>
          <a:prstGeom prst="rect">
            <a:avLst/>
          </a:prstGeom>
        </p:spPr>
      </p:pic>
    </p:spTree>
    <p:extLst>
      <p:ext uri="{BB962C8B-B14F-4D97-AF65-F5344CB8AC3E}">
        <p14:creationId xmlns:p14="http://schemas.microsoft.com/office/powerpoint/2010/main" val="1852862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BC6C8-4BB8-159E-C936-9FD89A4C2F77}"/>
              </a:ext>
            </a:extLst>
          </p:cNvPr>
          <p:cNvSpPr>
            <a:spLocks noGrp="1"/>
          </p:cNvSpPr>
          <p:nvPr>
            <p:ph type="title"/>
          </p:nvPr>
        </p:nvSpPr>
        <p:spPr/>
        <p:txBody>
          <a:bodyPr>
            <a:normAutofit/>
          </a:bodyPr>
          <a:lstStyle/>
          <a:p>
            <a:r>
              <a:rPr lang="en-US" dirty="0" err="1"/>
              <a:t>Resumen</a:t>
            </a:r>
            <a:r>
              <a:rPr lang="en-US" dirty="0"/>
              <a:t> de las </a:t>
            </a:r>
            <a:r>
              <a:rPr lang="en-US" dirty="0" err="1"/>
              <a:t>renovaciones</a:t>
            </a:r>
            <a:r>
              <a:rPr lang="en-US" dirty="0"/>
              <a:t> </a:t>
            </a:r>
            <a:r>
              <a:rPr lang="en-US" dirty="0" err="1"/>
              <a:t>cada</a:t>
            </a:r>
            <a:br>
              <a:rPr lang="en-US" dirty="0"/>
            </a:br>
            <a:r>
              <a:rPr lang="en-US" dirty="0"/>
              <a:t>seis meses</a:t>
            </a:r>
          </a:p>
        </p:txBody>
      </p:sp>
      <p:sp>
        <p:nvSpPr>
          <p:cNvPr id="224" name="TextBox 224"/>
          <p:cNvSpPr txBox="1"/>
          <p:nvPr/>
        </p:nvSpPr>
        <p:spPr>
          <a:xfrm>
            <a:off x="841248" y="1691640"/>
            <a:ext cx="4983480" cy="3749040"/>
          </a:xfrm>
          <a:prstGeom prst="rect">
            <a:avLst/>
          </a:prstGeom>
          <a:noFill/>
          <a:ln>
            <a:noFill/>
          </a:ln>
        </p:spPr>
        <p:txBody>
          <a:bodyPr wrap="square" lIns="91440" tIns="45720" rIns="91440" bIns="45720" rtlCol="0" anchor="t">
            <a:normAutofit/>
          </a:bodyPr>
          <a:lstStyle/>
          <a:p>
            <a:pPr marL="0" indent="0">
              <a:lnSpc>
                <a:spcPct val="105000"/>
              </a:lnSpc>
              <a:buNone/>
            </a:pPr>
            <a:r>
              <a:rPr lang="en-US" sz="2210" b="1">
                <a:solidFill>
                  <a:srgbClr val="359993"/>
                </a:solidFill>
              </a:rPr>
              <a:t>A partir del 1 de enero de 2027, </a:t>
            </a:r>
            <a:r>
              <a:rPr lang="en-US" sz="2210"/>
              <a:t>las personas del grupo de adultos deberán </a:t>
            </a:r>
            <a:r>
              <a:rPr lang="en-US" sz="2210" b="1">
                <a:solidFill>
                  <a:srgbClr val="359993"/>
                </a:solidFill>
              </a:rPr>
              <a:t>renovar su cobertura de AHCCCS cada seis meses </a:t>
            </a:r>
            <a:r>
              <a:rPr lang="en-US" sz="2210"/>
              <a:t>en lugar de una vez al año.</a:t>
            </a:r>
          </a:p>
          <a:p>
            <a:pPr marL="342900" indent="-342900">
              <a:lnSpc>
                <a:spcPct val="100000"/>
              </a:lnSpc>
              <a:spcBef>
                <a:spcPts val="1400"/>
              </a:spcBef>
              <a:buFont typeface="Courier New" pitchFamily="49" charset="0"/>
              <a:buChar char="o"/>
            </a:pPr>
            <a:r>
              <a:rPr lang="en-US" sz="1700">
                <a:latin typeface="Aptos Light"/>
              </a:rPr>
              <a:t>Los indígenas americanos o nativos de Alaska seguirán renovando cada 12 meses.</a:t>
            </a:r>
          </a:p>
        </p:txBody>
      </p:sp>
      <p:sp>
        <p:nvSpPr>
          <p:cNvPr id="225" name="Rounded Rectangle 225"/>
          <p:cNvSpPr/>
          <p:nvPr/>
        </p:nvSpPr>
        <p:spPr>
          <a:xfrm>
            <a:off x="6099048" y="1691640"/>
            <a:ext cx="5257800" cy="3749040"/>
          </a:xfrm>
          <a:prstGeom prst="roundRect">
            <a:avLst>
              <a:gd name="adj" fmla="val 1066"/>
            </a:avLst>
          </a:prstGeom>
          <a:solidFill>
            <a:srgbClr val="359993">
              <a:alpha val="10196"/>
            </a:srgbClr>
          </a:solidFill>
          <a:ln>
            <a:noFill/>
          </a:ln>
        </p:spPr>
        <p:txBody>
          <a:bodyPr wrap="square" lIns="91440" tIns="45720" rIns="91440" bIns="45720" rtlCol="0" anchor="t">
            <a:noAutofit/>
          </a:bodyPr>
          <a:lstStyle/>
          <a:p>
            <a:endParaRPr lang="en-US"/>
          </a:p>
        </p:txBody>
      </p:sp>
      <p:sp>
        <p:nvSpPr>
          <p:cNvPr id="226" name="TextBox 226"/>
          <p:cNvSpPr txBox="1"/>
          <p:nvPr/>
        </p:nvSpPr>
        <p:spPr>
          <a:xfrm>
            <a:off x="6419088" y="1920240"/>
            <a:ext cx="4663440" cy="3383280"/>
          </a:xfrm>
          <a:prstGeom prst="rect">
            <a:avLst/>
          </a:prstGeom>
          <a:noFill/>
          <a:ln>
            <a:noFill/>
          </a:ln>
        </p:spPr>
        <p:txBody>
          <a:bodyPr wrap="square" lIns="91440" tIns="45720" rIns="91440" bIns="45720" rtlCol="0" anchor="t">
            <a:normAutofit/>
          </a:bodyPr>
          <a:lstStyle/>
          <a:p>
            <a:pPr marL="0" indent="0">
              <a:lnSpc>
                <a:spcPct val="105000"/>
              </a:lnSpc>
              <a:buNone/>
            </a:pPr>
            <a:r>
              <a:rPr lang="en-US" sz="1914" b="1"/>
              <a:t>AHCCCS pasará a las personas a renovaciones cada seis meses durante su primera renovación en 2027.</a:t>
            </a:r>
          </a:p>
          <a:p>
            <a:pPr marL="0" indent="0">
              <a:lnSpc>
                <a:spcPct val="105000"/>
              </a:lnSpc>
              <a:spcBef>
                <a:spcPts val="1400"/>
              </a:spcBef>
              <a:buNone/>
            </a:pPr>
            <a:r>
              <a:rPr lang="en-US" sz="1739"/>
              <a:t>Si una persona renueva en diciembre de 2026, tendrá cobertura hasta diciembre de 2027. En ese momento pasará a un ciclo de renovación cada seis meses.</a:t>
            </a:r>
          </a:p>
        </p:txBody>
      </p:sp>
    </p:spTree>
    <p:extLst>
      <p:ext uri="{BB962C8B-B14F-4D97-AF65-F5344CB8AC3E}">
        <p14:creationId xmlns:p14="http://schemas.microsoft.com/office/powerpoint/2010/main" val="2788949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3B4B0-67B7-F590-7D59-34073872361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81CE7E5-D8DC-8B78-1570-AD1E59087789}"/>
              </a:ext>
            </a:extLst>
          </p:cNvPr>
          <p:cNvSpPr>
            <a:spLocks noGrp="1"/>
          </p:cNvSpPr>
          <p:nvPr>
            <p:ph type="title"/>
          </p:nvPr>
        </p:nvSpPr>
        <p:spPr/>
        <p:txBody>
          <a:bodyPr>
            <a:normAutofit/>
          </a:bodyPr>
          <a:lstStyle/>
          <a:p>
            <a:r>
              <a:rPr lang="en-US"/>
              <a:t>Qué debe decir (y evitar decir) su personal</a:t>
            </a:r>
          </a:p>
        </p:txBody>
      </p:sp>
      <p:sp>
        <p:nvSpPr>
          <p:cNvPr id="227" name="Rounded Rectangle 227"/>
          <p:cNvSpPr txBox="1"/>
          <p:nvPr/>
        </p:nvSpPr>
        <p:spPr>
          <a:xfrm>
            <a:off x="841248" y="1901952"/>
            <a:ext cx="1371600" cy="566928"/>
          </a:xfrm>
          <a:prstGeom prst="roundRect">
            <a:avLst>
              <a:gd name="adj" fmla="val 16000"/>
            </a:avLst>
          </a:prstGeom>
          <a:solidFill>
            <a:srgbClr val="359993"/>
          </a:solidFill>
          <a:ln>
            <a:noFill/>
          </a:ln>
        </p:spPr>
        <p:txBody>
          <a:bodyPr wrap="square" lIns="45720" tIns="0" rIns="45720" bIns="0" rtlCol="0" anchor="ctr">
            <a:normAutofit/>
          </a:bodyPr>
          <a:lstStyle/>
          <a:p>
            <a:pPr marL="0" indent="0" algn="ctr">
              <a:lnSpc>
                <a:spcPct val="100000"/>
              </a:lnSpc>
              <a:buNone/>
            </a:pPr>
            <a:r>
              <a:rPr lang="en-US" sz="2000" b="1">
                <a:solidFill>
                  <a:schemeClr val="bg1"/>
                </a:solidFill>
                <a:latin typeface="Aptos Black"/>
              </a:rPr>
              <a:t>SÍ</a:t>
            </a:r>
          </a:p>
        </p:txBody>
      </p:sp>
      <p:sp>
        <p:nvSpPr>
          <p:cNvPr id="228" name="TextBox 228"/>
          <p:cNvSpPr txBox="1"/>
          <p:nvPr/>
        </p:nvSpPr>
        <p:spPr>
          <a:xfrm>
            <a:off x="2423160" y="1783080"/>
            <a:ext cx="8933688" cy="804672"/>
          </a:xfrm>
          <a:prstGeom prst="rect">
            <a:avLst/>
          </a:prstGeom>
          <a:noFill/>
          <a:ln>
            <a:noFill/>
          </a:ln>
        </p:spPr>
        <p:txBody>
          <a:bodyPr wrap="square" lIns="91440" tIns="45720" rIns="91440" bIns="45720" rtlCol="0" anchor="ctr">
            <a:normAutofit/>
          </a:bodyPr>
          <a:lstStyle/>
          <a:p>
            <a:pPr marL="0" indent="0">
              <a:lnSpc>
                <a:spcPct val="100000"/>
              </a:lnSpc>
              <a:buNone/>
            </a:pPr>
            <a:r>
              <a:rPr lang="en-US" sz="1980"/>
              <a:t>Recuerde a los miembros que AHCCCS les avisará si estos cambios les corresponden.</a:t>
            </a:r>
          </a:p>
        </p:txBody>
      </p:sp>
      <p:cxnSp>
        <p:nvCxnSpPr>
          <p:cNvPr id="229" name="Straight Connector 229"/>
          <p:cNvCxnSpPr/>
          <p:nvPr/>
        </p:nvCxnSpPr>
        <p:spPr>
          <a:xfrm>
            <a:off x="841248" y="2651760"/>
            <a:ext cx="10515600" cy="0"/>
          </a:xfrm>
          <a:prstGeom prst="line">
            <a:avLst/>
          </a:prstGeom>
          <a:ln w="9525">
            <a:solidFill>
              <a:schemeClr val="bg2"/>
            </a:solidFill>
          </a:ln>
        </p:spPr>
      </p:cxnSp>
      <p:sp>
        <p:nvSpPr>
          <p:cNvPr id="230" name="Rounded Rectangle 230"/>
          <p:cNvSpPr txBox="1"/>
          <p:nvPr/>
        </p:nvSpPr>
        <p:spPr>
          <a:xfrm>
            <a:off x="841248" y="2862072"/>
            <a:ext cx="1371600" cy="566928"/>
          </a:xfrm>
          <a:prstGeom prst="roundRect">
            <a:avLst>
              <a:gd name="adj" fmla="val 16000"/>
            </a:avLst>
          </a:prstGeom>
          <a:solidFill>
            <a:srgbClr val="359993"/>
          </a:solidFill>
          <a:ln>
            <a:noFill/>
          </a:ln>
        </p:spPr>
        <p:txBody>
          <a:bodyPr wrap="square" lIns="45720" tIns="0" rIns="45720" bIns="0" rtlCol="0" anchor="ctr">
            <a:normAutofit/>
          </a:bodyPr>
          <a:lstStyle/>
          <a:p>
            <a:pPr marL="0" indent="0" algn="ctr">
              <a:lnSpc>
                <a:spcPct val="100000"/>
              </a:lnSpc>
              <a:buNone/>
            </a:pPr>
            <a:r>
              <a:rPr lang="en-US" sz="2000" b="1">
                <a:solidFill>
                  <a:schemeClr val="bg1"/>
                </a:solidFill>
                <a:latin typeface="Aptos Black"/>
              </a:rPr>
              <a:t>SÍ</a:t>
            </a:r>
          </a:p>
        </p:txBody>
      </p:sp>
      <p:sp>
        <p:nvSpPr>
          <p:cNvPr id="231" name="TextBox 231"/>
          <p:cNvSpPr txBox="1"/>
          <p:nvPr/>
        </p:nvSpPr>
        <p:spPr>
          <a:xfrm>
            <a:off x="2423160" y="2743200"/>
            <a:ext cx="8933688" cy="804672"/>
          </a:xfrm>
          <a:prstGeom prst="rect">
            <a:avLst/>
          </a:prstGeom>
          <a:noFill/>
          <a:ln>
            <a:noFill/>
          </a:ln>
        </p:spPr>
        <p:txBody>
          <a:bodyPr wrap="square" lIns="91440" tIns="45720" rIns="91440" bIns="45720" rtlCol="0" anchor="ctr">
            <a:normAutofit/>
          </a:bodyPr>
          <a:lstStyle/>
          <a:p>
            <a:pPr marL="0" indent="0">
              <a:lnSpc>
                <a:spcPct val="100000"/>
              </a:lnSpc>
              <a:buNone/>
            </a:pPr>
            <a:r>
              <a:rPr lang="en-US" sz="2068"/>
              <a:t>Dirija a los miembros a </a:t>
            </a:r>
            <a:r>
              <a:rPr lang="en-US" sz="2068" u="sng" err="1">
                <a:solidFill>
                  <a:srgbClr val="359993"/>
                </a:solidFill>
              </a:rPr>
              <a:t>KeepMyAHCCCS.com</a:t>
            </a:r>
            <a:r>
              <a:rPr lang="en-US" sz="2068"/>
              <a:t> para obtener la información más reciente.</a:t>
            </a:r>
          </a:p>
        </p:txBody>
      </p:sp>
      <p:cxnSp>
        <p:nvCxnSpPr>
          <p:cNvPr id="232" name="Straight Connector 232"/>
          <p:cNvCxnSpPr/>
          <p:nvPr/>
        </p:nvCxnSpPr>
        <p:spPr>
          <a:xfrm>
            <a:off x="841248" y="3611880"/>
            <a:ext cx="10515600" cy="0"/>
          </a:xfrm>
          <a:prstGeom prst="line">
            <a:avLst/>
          </a:prstGeom>
          <a:ln w="9525">
            <a:solidFill>
              <a:schemeClr val="bg2"/>
            </a:solidFill>
          </a:ln>
        </p:spPr>
      </p:cxnSp>
      <p:sp>
        <p:nvSpPr>
          <p:cNvPr id="233" name="Rounded Rectangle 233"/>
          <p:cNvSpPr txBox="1"/>
          <p:nvPr/>
        </p:nvSpPr>
        <p:spPr>
          <a:xfrm>
            <a:off x="841248" y="3822192"/>
            <a:ext cx="1371600" cy="566928"/>
          </a:xfrm>
          <a:prstGeom prst="roundRect">
            <a:avLst>
              <a:gd name="adj" fmla="val 16000"/>
            </a:avLst>
          </a:prstGeom>
          <a:solidFill>
            <a:srgbClr val="359993"/>
          </a:solidFill>
          <a:ln>
            <a:noFill/>
          </a:ln>
        </p:spPr>
        <p:txBody>
          <a:bodyPr wrap="square" lIns="45720" tIns="0" rIns="45720" bIns="0" rtlCol="0" anchor="ctr">
            <a:normAutofit/>
          </a:bodyPr>
          <a:lstStyle/>
          <a:p>
            <a:pPr marL="0" indent="0" algn="ctr">
              <a:lnSpc>
                <a:spcPct val="100000"/>
              </a:lnSpc>
              <a:buNone/>
            </a:pPr>
            <a:r>
              <a:rPr lang="en-US" sz="2000" b="1">
                <a:solidFill>
                  <a:schemeClr val="bg1"/>
                </a:solidFill>
                <a:latin typeface="Aptos Black"/>
              </a:rPr>
              <a:t>SÍ</a:t>
            </a:r>
          </a:p>
        </p:txBody>
      </p:sp>
      <p:sp>
        <p:nvSpPr>
          <p:cNvPr id="234" name="TextBox 234"/>
          <p:cNvSpPr txBox="1"/>
          <p:nvPr/>
        </p:nvSpPr>
        <p:spPr>
          <a:xfrm>
            <a:off x="2423160" y="3703320"/>
            <a:ext cx="8933688" cy="804672"/>
          </a:xfrm>
          <a:prstGeom prst="rect">
            <a:avLst/>
          </a:prstGeom>
          <a:noFill/>
          <a:ln>
            <a:noFill/>
          </a:ln>
        </p:spPr>
        <p:txBody>
          <a:bodyPr wrap="square" lIns="91440" tIns="45720" rIns="91440" bIns="45720" rtlCol="0" anchor="ctr">
            <a:normAutofit/>
          </a:bodyPr>
          <a:lstStyle/>
          <a:p>
            <a:pPr marL="0" indent="0">
              <a:lnSpc>
                <a:spcPct val="100000"/>
              </a:lnSpc>
              <a:buNone/>
            </a:pPr>
            <a:r>
              <a:rPr lang="en-US" sz="1914" dirty="0"/>
              <a:t>Anime a </a:t>
            </a:r>
            <a:r>
              <a:rPr lang="en-US" sz="1914" dirty="0" err="1"/>
              <a:t>los</a:t>
            </a:r>
            <a:r>
              <a:rPr lang="en-US" sz="1914" dirty="0"/>
              <a:t> </a:t>
            </a:r>
            <a:r>
              <a:rPr lang="en-US" sz="1914" dirty="0" err="1"/>
              <a:t>miembros</a:t>
            </a:r>
            <a:r>
              <a:rPr lang="en-US" sz="1914" dirty="0"/>
              <a:t> a </a:t>
            </a:r>
            <a:r>
              <a:rPr lang="en-US" sz="1914" dirty="0" err="1"/>
              <a:t>actualizar</a:t>
            </a:r>
            <a:r>
              <a:rPr lang="en-US" sz="1914" dirty="0"/>
              <a:t> sus </a:t>
            </a:r>
            <a:r>
              <a:rPr lang="en-US" sz="1914" dirty="0" err="1"/>
              <a:t>datos</a:t>
            </a:r>
            <a:r>
              <a:rPr lang="en-US" sz="1914" dirty="0"/>
              <a:t> de </a:t>
            </a:r>
            <a:r>
              <a:rPr lang="en-US" sz="1914" dirty="0" err="1"/>
              <a:t>contacto</a:t>
            </a:r>
            <a:r>
              <a:rPr lang="en-US" sz="1914" dirty="0"/>
              <a:t> </a:t>
            </a:r>
            <a:r>
              <a:rPr lang="en-US" sz="1914" dirty="0" err="1"/>
              <a:t>en</a:t>
            </a:r>
            <a:r>
              <a:rPr lang="en-US" sz="1914" dirty="0"/>
              <a:t> </a:t>
            </a:r>
            <a:r>
              <a:rPr lang="en-US" sz="1914" u="sng" dirty="0" err="1">
                <a:solidFill>
                  <a:srgbClr val="359993"/>
                </a:solidFill>
              </a:rPr>
              <a:t>HealthEArizonaPlus.gov</a:t>
            </a:r>
            <a:r>
              <a:rPr lang="en-US" sz="1914" dirty="0"/>
              <a:t> o </a:t>
            </a:r>
            <a:r>
              <a:rPr lang="en-US" sz="1914" dirty="0" err="1"/>
              <a:t>mediante</a:t>
            </a:r>
            <a:r>
              <a:rPr lang="en-US" sz="1914" dirty="0"/>
              <a:t> el </a:t>
            </a:r>
            <a:r>
              <a:rPr lang="en-US" sz="1914" u="sng" dirty="0">
                <a:solidFill>
                  <a:srgbClr val="359993"/>
                </a:solidFill>
                <a:hlinkClick r:id="rId3">
                  <a:extLst>
                    <a:ext uri="{A12FA001-AC4F-418D-AE19-62706E023703}">
                      <ahyp:hlinkClr xmlns:ahyp="http://schemas.microsoft.com/office/drawing/2018/hyperlinkcolor" val="tx"/>
                    </a:ext>
                  </a:extLst>
                </a:hlinkClick>
              </a:rPr>
              <a:t>chat de HEA Plus</a:t>
            </a:r>
            <a:r>
              <a:rPr lang="en-US" sz="1914" dirty="0">
                <a:solidFill>
                  <a:srgbClr val="359993"/>
                </a:solidFill>
              </a:rPr>
              <a:t> </a:t>
            </a:r>
            <a:r>
              <a:rPr lang="en-US" sz="1914" dirty="0"/>
              <a:t>(sin </a:t>
            </a:r>
            <a:r>
              <a:rPr lang="en-US" sz="1914" dirty="0" err="1"/>
              <a:t>iniciar</a:t>
            </a:r>
            <a:r>
              <a:rPr lang="en-US" sz="1914" dirty="0"/>
              <a:t> </a:t>
            </a:r>
            <a:r>
              <a:rPr lang="en-US" sz="1914" dirty="0" err="1"/>
              <a:t>sesión</a:t>
            </a:r>
            <a:r>
              <a:rPr lang="en-US" sz="1914" dirty="0"/>
              <a:t>).</a:t>
            </a:r>
          </a:p>
        </p:txBody>
      </p:sp>
      <p:cxnSp>
        <p:nvCxnSpPr>
          <p:cNvPr id="235" name="Straight Connector 235"/>
          <p:cNvCxnSpPr/>
          <p:nvPr/>
        </p:nvCxnSpPr>
        <p:spPr>
          <a:xfrm>
            <a:off x="841248" y="4572000"/>
            <a:ext cx="10515600" cy="0"/>
          </a:xfrm>
          <a:prstGeom prst="line">
            <a:avLst/>
          </a:prstGeom>
          <a:ln w="9525">
            <a:solidFill>
              <a:schemeClr val="bg2"/>
            </a:solidFill>
          </a:ln>
        </p:spPr>
      </p:cxnSp>
      <p:sp>
        <p:nvSpPr>
          <p:cNvPr id="236" name="Rounded Rectangle 236"/>
          <p:cNvSpPr txBox="1"/>
          <p:nvPr/>
        </p:nvSpPr>
        <p:spPr>
          <a:xfrm>
            <a:off x="841248" y="4782312"/>
            <a:ext cx="1371600" cy="566928"/>
          </a:xfrm>
          <a:prstGeom prst="roundRect">
            <a:avLst>
              <a:gd name="adj" fmla="val 16000"/>
            </a:avLst>
          </a:prstGeom>
          <a:solidFill>
            <a:srgbClr val="359993"/>
          </a:solidFill>
          <a:ln>
            <a:noFill/>
          </a:ln>
        </p:spPr>
        <p:txBody>
          <a:bodyPr wrap="square" lIns="45720" tIns="0" rIns="45720" bIns="0" rtlCol="0" anchor="ctr">
            <a:normAutofit/>
          </a:bodyPr>
          <a:lstStyle/>
          <a:p>
            <a:pPr marL="0" indent="0" algn="ctr">
              <a:lnSpc>
                <a:spcPct val="100000"/>
              </a:lnSpc>
              <a:buNone/>
            </a:pPr>
            <a:r>
              <a:rPr lang="en-US" sz="2000" b="1">
                <a:solidFill>
                  <a:schemeClr val="bg1"/>
                </a:solidFill>
                <a:latin typeface="Aptos Black"/>
              </a:rPr>
              <a:t>SÍ</a:t>
            </a:r>
          </a:p>
        </p:txBody>
      </p:sp>
      <p:sp>
        <p:nvSpPr>
          <p:cNvPr id="237" name="TextBox 237"/>
          <p:cNvSpPr txBox="1"/>
          <p:nvPr/>
        </p:nvSpPr>
        <p:spPr>
          <a:xfrm>
            <a:off x="2423160" y="4663440"/>
            <a:ext cx="8933688" cy="804672"/>
          </a:xfrm>
          <a:prstGeom prst="rect">
            <a:avLst/>
          </a:prstGeom>
          <a:noFill/>
          <a:ln>
            <a:noFill/>
          </a:ln>
        </p:spPr>
        <p:txBody>
          <a:bodyPr wrap="square" lIns="91440" tIns="45720" rIns="91440" bIns="45720" rtlCol="0" anchor="ctr">
            <a:normAutofit/>
          </a:bodyPr>
          <a:lstStyle/>
          <a:p>
            <a:pPr marL="0" indent="0">
              <a:lnSpc>
                <a:spcPct val="100000"/>
              </a:lnSpc>
              <a:buNone/>
            </a:pPr>
            <a:r>
              <a:rPr lang="en-US" sz="1980"/>
              <a:t>Anime a los miembros a revisar su correo postal y electrónico al menos una vez por semana.</a:t>
            </a:r>
          </a:p>
        </p:txBody>
      </p:sp>
    </p:spTree>
    <p:extLst>
      <p:ext uri="{BB962C8B-B14F-4D97-AF65-F5344CB8AC3E}">
        <p14:creationId xmlns:p14="http://schemas.microsoft.com/office/powerpoint/2010/main" val="671843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EFF98-684B-167C-E9F4-D996E2F02F5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13867CF-7D00-BCF4-B237-28E52E5F4C4C}"/>
              </a:ext>
            </a:extLst>
          </p:cNvPr>
          <p:cNvSpPr>
            <a:spLocks noGrp="1"/>
          </p:cNvSpPr>
          <p:nvPr>
            <p:ph type="title"/>
          </p:nvPr>
        </p:nvSpPr>
        <p:spPr/>
        <p:txBody>
          <a:bodyPr>
            <a:normAutofit/>
          </a:bodyPr>
          <a:lstStyle/>
          <a:p>
            <a:r>
              <a:rPr lang="en-US"/>
              <a:t>Qué debe decir (y evitar decir) su personal</a:t>
            </a:r>
          </a:p>
        </p:txBody>
      </p:sp>
      <p:sp>
        <p:nvSpPr>
          <p:cNvPr id="238" name="Rounded Rectangle 238"/>
          <p:cNvSpPr txBox="1"/>
          <p:nvPr/>
        </p:nvSpPr>
        <p:spPr>
          <a:xfrm>
            <a:off x="841248" y="1901952"/>
            <a:ext cx="1371600" cy="566928"/>
          </a:xfrm>
          <a:prstGeom prst="roundRect">
            <a:avLst>
              <a:gd name="adj" fmla="val 16000"/>
            </a:avLst>
          </a:prstGeom>
          <a:solidFill>
            <a:srgbClr val="CB6C20"/>
          </a:solidFill>
          <a:ln>
            <a:noFill/>
          </a:ln>
        </p:spPr>
        <p:txBody>
          <a:bodyPr wrap="square" lIns="45720" tIns="0" rIns="45720" bIns="0" rtlCol="0" anchor="ctr">
            <a:normAutofit/>
          </a:bodyPr>
          <a:lstStyle/>
          <a:p>
            <a:pPr marL="0" indent="0" algn="ctr">
              <a:lnSpc>
                <a:spcPct val="100000"/>
              </a:lnSpc>
              <a:buNone/>
            </a:pPr>
            <a:r>
              <a:rPr lang="en-US" sz="2000" b="1">
                <a:solidFill>
                  <a:schemeClr val="bg1"/>
                </a:solidFill>
                <a:latin typeface="Aptos Black"/>
              </a:rPr>
              <a:t>NO</a:t>
            </a:r>
          </a:p>
        </p:txBody>
      </p:sp>
      <p:sp>
        <p:nvSpPr>
          <p:cNvPr id="239" name="TextBox 239"/>
          <p:cNvSpPr txBox="1"/>
          <p:nvPr/>
        </p:nvSpPr>
        <p:spPr>
          <a:xfrm>
            <a:off x="2423160" y="1783080"/>
            <a:ext cx="8933688" cy="804672"/>
          </a:xfrm>
          <a:prstGeom prst="rect">
            <a:avLst/>
          </a:prstGeom>
          <a:noFill/>
          <a:ln>
            <a:noFill/>
          </a:ln>
        </p:spPr>
        <p:txBody>
          <a:bodyPr wrap="square" lIns="91440" tIns="45720" rIns="91440" bIns="45720" rtlCol="0" anchor="ctr">
            <a:normAutofit/>
          </a:bodyPr>
          <a:lstStyle/>
          <a:p>
            <a:pPr marL="0" indent="0">
              <a:lnSpc>
                <a:spcPct val="100000"/>
              </a:lnSpc>
              <a:buNone/>
            </a:pPr>
            <a:r>
              <a:rPr lang="en-US" sz="2046"/>
              <a:t>No suponga si una persona está exenta o cumple con los requisitos.</a:t>
            </a:r>
          </a:p>
        </p:txBody>
      </p:sp>
      <p:cxnSp>
        <p:nvCxnSpPr>
          <p:cNvPr id="240" name="Straight Connector 240"/>
          <p:cNvCxnSpPr/>
          <p:nvPr/>
        </p:nvCxnSpPr>
        <p:spPr>
          <a:xfrm>
            <a:off x="841248" y="2651760"/>
            <a:ext cx="10515600" cy="0"/>
          </a:xfrm>
          <a:prstGeom prst="line">
            <a:avLst/>
          </a:prstGeom>
          <a:ln w="9525">
            <a:solidFill>
              <a:schemeClr val="bg2"/>
            </a:solidFill>
          </a:ln>
        </p:spPr>
      </p:cxnSp>
      <p:sp>
        <p:nvSpPr>
          <p:cNvPr id="241" name="Rounded Rectangle 241"/>
          <p:cNvSpPr txBox="1"/>
          <p:nvPr/>
        </p:nvSpPr>
        <p:spPr>
          <a:xfrm>
            <a:off x="841248" y="2862072"/>
            <a:ext cx="1371600" cy="566928"/>
          </a:xfrm>
          <a:prstGeom prst="roundRect">
            <a:avLst>
              <a:gd name="adj" fmla="val 16000"/>
            </a:avLst>
          </a:prstGeom>
          <a:solidFill>
            <a:srgbClr val="CB6C20"/>
          </a:solidFill>
          <a:ln>
            <a:noFill/>
          </a:ln>
        </p:spPr>
        <p:txBody>
          <a:bodyPr wrap="square" lIns="45720" tIns="0" rIns="45720" bIns="0" rtlCol="0" anchor="ctr">
            <a:normAutofit/>
          </a:bodyPr>
          <a:lstStyle/>
          <a:p>
            <a:pPr marL="0" indent="0" algn="ctr">
              <a:lnSpc>
                <a:spcPct val="100000"/>
              </a:lnSpc>
              <a:buNone/>
            </a:pPr>
            <a:r>
              <a:rPr lang="en-US" sz="2000" b="1">
                <a:solidFill>
                  <a:schemeClr val="bg1"/>
                </a:solidFill>
                <a:latin typeface="Aptos Black"/>
              </a:rPr>
              <a:t>NO</a:t>
            </a:r>
          </a:p>
        </p:txBody>
      </p:sp>
      <p:sp>
        <p:nvSpPr>
          <p:cNvPr id="242" name="TextBox 242"/>
          <p:cNvSpPr txBox="1"/>
          <p:nvPr/>
        </p:nvSpPr>
        <p:spPr>
          <a:xfrm>
            <a:off x="2423160" y="2743200"/>
            <a:ext cx="8933688" cy="804672"/>
          </a:xfrm>
          <a:prstGeom prst="rect">
            <a:avLst/>
          </a:prstGeom>
          <a:noFill/>
          <a:ln>
            <a:noFill/>
          </a:ln>
        </p:spPr>
        <p:txBody>
          <a:bodyPr wrap="square" lIns="91440" tIns="45720" rIns="91440" bIns="45720" rtlCol="0" anchor="ctr">
            <a:normAutofit/>
          </a:bodyPr>
          <a:lstStyle/>
          <a:p>
            <a:pPr marL="0" indent="0">
              <a:lnSpc>
                <a:spcPct val="100000"/>
              </a:lnSpc>
              <a:buNone/>
            </a:pPr>
            <a:r>
              <a:rPr lang="en-US" sz="2046"/>
              <a:t>No diga a un miembro que perderá su cobertura: AHCCCS toma esa decisión.</a:t>
            </a:r>
          </a:p>
        </p:txBody>
      </p:sp>
      <p:cxnSp>
        <p:nvCxnSpPr>
          <p:cNvPr id="243" name="Straight Connector 243"/>
          <p:cNvCxnSpPr/>
          <p:nvPr/>
        </p:nvCxnSpPr>
        <p:spPr>
          <a:xfrm>
            <a:off x="841248" y="3611880"/>
            <a:ext cx="10515600" cy="0"/>
          </a:xfrm>
          <a:prstGeom prst="line">
            <a:avLst/>
          </a:prstGeom>
          <a:ln w="9525">
            <a:solidFill>
              <a:schemeClr val="bg2"/>
            </a:solidFill>
          </a:ln>
        </p:spPr>
      </p:cxnSp>
      <p:sp>
        <p:nvSpPr>
          <p:cNvPr id="244" name="Rounded Rectangle 244"/>
          <p:cNvSpPr txBox="1"/>
          <p:nvPr/>
        </p:nvSpPr>
        <p:spPr>
          <a:xfrm>
            <a:off x="841248" y="3822192"/>
            <a:ext cx="1371600" cy="566928"/>
          </a:xfrm>
          <a:prstGeom prst="roundRect">
            <a:avLst>
              <a:gd name="adj" fmla="val 16000"/>
            </a:avLst>
          </a:prstGeom>
          <a:solidFill>
            <a:srgbClr val="CB6C20"/>
          </a:solidFill>
          <a:ln>
            <a:noFill/>
          </a:ln>
        </p:spPr>
        <p:txBody>
          <a:bodyPr wrap="square" lIns="45720" tIns="0" rIns="45720" bIns="0" rtlCol="0" anchor="ctr">
            <a:normAutofit/>
          </a:bodyPr>
          <a:lstStyle/>
          <a:p>
            <a:pPr marL="0" indent="0" algn="ctr">
              <a:lnSpc>
                <a:spcPct val="100000"/>
              </a:lnSpc>
              <a:buNone/>
            </a:pPr>
            <a:r>
              <a:rPr lang="en-US" sz="2000" b="1">
                <a:solidFill>
                  <a:schemeClr val="bg1"/>
                </a:solidFill>
                <a:latin typeface="Aptos Black"/>
              </a:rPr>
              <a:t>NO</a:t>
            </a:r>
          </a:p>
        </p:txBody>
      </p:sp>
      <p:sp>
        <p:nvSpPr>
          <p:cNvPr id="245" name="TextBox 245"/>
          <p:cNvSpPr txBox="1"/>
          <p:nvPr/>
        </p:nvSpPr>
        <p:spPr>
          <a:xfrm>
            <a:off x="2423160" y="3703320"/>
            <a:ext cx="8933688" cy="804672"/>
          </a:xfrm>
          <a:prstGeom prst="rect">
            <a:avLst/>
          </a:prstGeom>
          <a:noFill/>
          <a:ln>
            <a:noFill/>
          </a:ln>
        </p:spPr>
        <p:txBody>
          <a:bodyPr wrap="square" lIns="91440" tIns="45720" rIns="91440" bIns="45720" rtlCol="0" anchor="ctr">
            <a:normAutofit/>
          </a:bodyPr>
          <a:lstStyle/>
          <a:p>
            <a:pPr marL="0" indent="0">
              <a:lnSpc>
                <a:spcPct val="100000"/>
              </a:lnSpc>
              <a:buNone/>
            </a:pPr>
            <a:r>
              <a:rPr lang="en-US" sz="2046"/>
              <a:t>No pida a los miembros que envíen documentos si AHCCCS no se los ha solicitado.</a:t>
            </a:r>
          </a:p>
        </p:txBody>
      </p:sp>
    </p:spTree>
    <p:extLst>
      <p:ext uri="{BB962C8B-B14F-4D97-AF65-F5344CB8AC3E}">
        <p14:creationId xmlns:p14="http://schemas.microsoft.com/office/powerpoint/2010/main" val="2515375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1003D-8472-0EBF-668C-39E29389A53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5C44DF9-B074-E2ED-883A-91D054A1C7B4}"/>
              </a:ext>
            </a:extLst>
          </p:cNvPr>
          <p:cNvSpPr>
            <a:spLocks noGrp="1"/>
          </p:cNvSpPr>
          <p:nvPr>
            <p:ph type="title"/>
          </p:nvPr>
        </p:nvSpPr>
        <p:spPr/>
        <p:txBody>
          <a:bodyPr>
            <a:normAutofit/>
          </a:bodyPr>
          <a:lstStyle/>
          <a:p>
            <a:r>
              <a:rPr lang="en-US" dirty="0" err="1"/>
              <a:t>Dónde</a:t>
            </a:r>
            <a:r>
              <a:rPr lang="en-US" dirty="0"/>
              <a:t> </a:t>
            </a:r>
            <a:r>
              <a:rPr lang="es-ES" dirty="0"/>
              <a:t>dirigir</a:t>
            </a:r>
            <a:r>
              <a:rPr lang="en-US" dirty="0"/>
              <a:t> a </a:t>
            </a:r>
            <a:r>
              <a:rPr lang="en-US" dirty="0" err="1"/>
              <a:t>los</a:t>
            </a:r>
            <a:r>
              <a:rPr lang="en-US" dirty="0"/>
              <a:t> </a:t>
            </a:r>
            <a:r>
              <a:rPr lang="en-US" dirty="0" err="1"/>
              <a:t>miembros</a:t>
            </a:r>
            <a:endParaRPr lang="en-US" dirty="0"/>
          </a:p>
        </p:txBody>
      </p:sp>
      <p:sp>
        <p:nvSpPr>
          <p:cNvPr id="246" name="Rounded Rectangle 246"/>
          <p:cNvSpPr/>
          <p:nvPr/>
        </p:nvSpPr>
        <p:spPr>
          <a:xfrm>
            <a:off x="841248" y="1737360"/>
            <a:ext cx="3410712" cy="1828800"/>
          </a:xfrm>
          <a:prstGeom prst="roundRect">
            <a:avLst>
              <a:gd name="adj" fmla="val 1066"/>
            </a:avLst>
          </a:prstGeom>
          <a:solidFill>
            <a:srgbClr val="359993">
              <a:alpha val="10196"/>
            </a:srgbClr>
          </a:solidFill>
          <a:ln>
            <a:noFill/>
          </a:ln>
        </p:spPr>
        <p:txBody>
          <a:bodyPr wrap="square" lIns="91440" tIns="45720" rIns="91440" bIns="45720" rtlCol="0" anchor="t">
            <a:noAutofit/>
          </a:bodyPr>
          <a:lstStyle/>
          <a:p>
            <a:endParaRPr lang="en-US"/>
          </a:p>
        </p:txBody>
      </p:sp>
      <p:sp>
        <p:nvSpPr>
          <p:cNvPr id="247" name="TextBox 247"/>
          <p:cNvSpPr txBox="1"/>
          <p:nvPr/>
        </p:nvSpPr>
        <p:spPr>
          <a:xfrm>
            <a:off x="932688" y="1737360"/>
            <a:ext cx="3227832" cy="1828800"/>
          </a:xfrm>
          <a:prstGeom prst="rect">
            <a:avLst/>
          </a:prstGeom>
          <a:noFill/>
          <a:ln>
            <a:noFill/>
          </a:ln>
        </p:spPr>
        <p:txBody>
          <a:bodyPr wrap="square" lIns="137160" tIns="91440" rIns="137160" bIns="91440" rtlCol="0" anchor="ctr">
            <a:normAutofit/>
          </a:bodyPr>
          <a:lstStyle/>
          <a:p>
            <a:pPr marL="0" indent="0">
              <a:lnSpc>
                <a:spcPct val="110000"/>
              </a:lnSpc>
              <a:buNone/>
            </a:pPr>
            <a:r>
              <a:rPr lang="en-US" sz="1674" b="1"/>
              <a:t>Información y recursos: </a:t>
            </a:r>
            <a:br>
              <a:rPr lang="en-US" sz="2000"/>
            </a:br>
            <a:r>
              <a:rPr lang="en-US" sz="1860" u="sng">
                <a:solidFill>
                  <a:srgbClr val="359993"/>
                </a:solidFill>
              </a:rPr>
              <a:t>KeepMyAHCCCS.com</a:t>
            </a:r>
            <a:endParaRPr lang="en-US" sz="2200" u="sng">
              <a:solidFill>
                <a:srgbClr val="359993"/>
              </a:solidFill>
            </a:endParaRPr>
          </a:p>
        </p:txBody>
      </p:sp>
      <p:sp>
        <p:nvSpPr>
          <p:cNvPr id="248" name="Rounded Rectangle 248"/>
          <p:cNvSpPr/>
          <p:nvPr/>
        </p:nvSpPr>
        <p:spPr>
          <a:xfrm>
            <a:off x="4398264" y="1737360"/>
            <a:ext cx="3410712" cy="1828800"/>
          </a:xfrm>
          <a:prstGeom prst="roundRect">
            <a:avLst>
              <a:gd name="adj" fmla="val 1066"/>
            </a:avLst>
          </a:prstGeom>
          <a:solidFill>
            <a:srgbClr val="359993">
              <a:alpha val="10196"/>
            </a:srgbClr>
          </a:solidFill>
          <a:ln>
            <a:noFill/>
          </a:ln>
        </p:spPr>
        <p:txBody>
          <a:bodyPr wrap="square" lIns="91440" tIns="45720" rIns="91440" bIns="45720" rtlCol="0" anchor="t">
            <a:noAutofit/>
          </a:bodyPr>
          <a:lstStyle/>
          <a:p>
            <a:endParaRPr lang="en-US"/>
          </a:p>
        </p:txBody>
      </p:sp>
      <p:sp>
        <p:nvSpPr>
          <p:cNvPr id="249" name="TextBox 249"/>
          <p:cNvSpPr txBox="1"/>
          <p:nvPr/>
        </p:nvSpPr>
        <p:spPr>
          <a:xfrm>
            <a:off x="4489704" y="1737360"/>
            <a:ext cx="3227832" cy="1828800"/>
          </a:xfrm>
          <a:prstGeom prst="rect">
            <a:avLst/>
          </a:prstGeom>
          <a:noFill/>
          <a:ln>
            <a:noFill/>
          </a:ln>
        </p:spPr>
        <p:txBody>
          <a:bodyPr wrap="square" lIns="137160" tIns="91440" rIns="137160" bIns="91440" rtlCol="0" anchor="ctr">
            <a:normAutofit/>
          </a:bodyPr>
          <a:lstStyle/>
          <a:p>
            <a:pPr marL="0" indent="0">
              <a:lnSpc>
                <a:spcPct val="110000"/>
              </a:lnSpc>
              <a:buNone/>
            </a:pPr>
            <a:r>
              <a:rPr lang="en-US" sz="1620" b="1"/>
              <a:t>Cuenta y datos de contacto: </a:t>
            </a:r>
            <a:br>
              <a:rPr lang="en-US" sz="2000"/>
            </a:br>
            <a:r>
              <a:rPr lang="en-US" sz="1800" u="sng">
                <a:solidFill>
                  <a:srgbClr val="359993"/>
                </a:solidFill>
              </a:rPr>
              <a:t>HealthEArizonaPlus.gov</a:t>
            </a:r>
            <a:endParaRPr lang="en-US" sz="2200" u="sng">
              <a:solidFill>
                <a:srgbClr val="359993"/>
              </a:solidFill>
            </a:endParaRPr>
          </a:p>
        </p:txBody>
      </p:sp>
      <p:sp>
        <p:nvSpPr>
          <p:cNvPr id="250" name="Rounded Rectangle 250"/>
          <p:cNvSpPr/>
          <p:nvPr/>
        </p:nvSpPr>
        <p:spPr>
          <a:xfrm>
            <a:off x="7955280" y="1737360"/>
            <a:ext cx="3410712" cy="1828800"/>
          </a:xfrm>
          <a:prstGeom prst="roundRect">
            <a:avLst>
              <a:gd name="adj" fmla="val 1066"/>
            </a:avLst>
          </a:prstGeom>
          <a:solidFill>
            <a:srgbClr val="359993">
              <a:alpha val="10196"/>
            </a:srgbClr>
          </a:solidFill>
          <a:ln>
            <a:noFill/>
          </a:ln>
        </p:spPr>
        <p:txBody>
          <a:bodyPr wrap="square" lIns="91440" tIns="45720" rIns="91440" bIns="45720" rtlCol="0" anchor="t">
            <a:noAutofit/>
          </a:bodyPr>
          <a:lstStyle/>
          <a:p>
            <a:endParaRPr lang="en-US"/>
          </a:p>
        </p:txBody>
      </p:sp>
      <p:sp>
        <p:nvSpPr>
          <p:cNvPr id="251" name="TextBox 251"/>
          <p:cNvSpPr txBox="1"/>
          <p:nvPr/>
        </p:nvSpPr>
        <p:spPr>
          <a:xfrm>
            <a:off x="8046720" y="1737360"/>
            <a:ext cx="3227832" cy="1828800"/>
          </a:xfrm>
          <a:prstGeom prst="rect">
            <a:avLst/>
          </a:prstGeom>
          <a:noFill/>
          <a:ln>
            <a:noFill/>
          </a:ln>
        </p:spPr>
        <p:txBody>
          <a:bodyPr wrap="square" lIns="137160" tIns="91440" rIns="137160" bIns="91440" rtlCol="0" anchor="ctr">
            <a:normAutofit/>
          </a:bodyPr>
          <a:lstStyle/>
          <a:p>
            <a:pPr marL="0" indent="0">
              <a:lnSpc>
                <a:spcPct val="110000"/>
              </a:lnSpc>
              <a:buNone/>
            </a:pPr>
            <a:r>
              <a:rPr lang="en-US" sz="1602" b="1" dirty="0"/>
              <a:t>Ayuda </a:t>
            </a:r>
            <a:r>
              <a:rPr lang="en-US" sz="1602" b="1" dirty="0" err="1"/>
              <a:t>directa</a:t>
            </a:r>
            <a:r>
              <a:rPr lang="en-US" sz="1602" b="1" dirty="0"/>
              <a:t> </a:t>
            </a:r>
            <a:r>
              <a:rPr lang="en-US" sz="1602" b="1" dirty="0" err="1"/>
              <a:t>por</a:t>
            </a:r>
            <a:r>
              <a:rPr lang="en-US" sz="1602" b="1" dirty="0"/>
              <a:t> chat: </a:t>
            </a:r>
            <a:br>
              <a:rPr lang="en-US" sz="2000" dirty="0"/>
            </a:br>
            <a:r>
              <a:rPr lang="en-US" sz="1780" dirty="0"/>
              <a:t>HEA Plus </a:t>
            </a:r>
            <a:r>
              <a:rPr lang="en-US" sz="1780" dirty="0">
                <a:solidFill>
                  <a:srgbClr val="359993"/>
                </a:solidFill>
                <a:hlinkClick r:id="rId3"/>
              </a:rPr>
              <a:t>chat en vivo</a:t>
            </a:r>
          </a:p>
        </p:txBody>
      </p:sp>
      <p:sp>
        <p:nvSpPr>
          <p:cNvPr id="252" name="Rounded Rectangle 252"/>
          <p:cNvSpPr/>
          <p:nvPr/>
        </p:nvSpPr>
        <p:spPr>
          <a:xfrm>
            <a:off x="841248" y="3703320"/>
            <a:ext cx="3410712" cy="1828800"/>
          </a:xfrm>
          <a:prstGeom prst="roundRect">
            <a:avLst>
              <a:gd name="adj" fmla="val 1066"/>
            </a:avLst>
          </a:prstGeom>
          <a:solidFill>
            <a:srgbClr val="359993">
              <a:alpha val="10196"/>
            </a:srgbClr>
          </a:solidFill>
          <a:ln>
            <a:noFill/>
          </a:ln>
        </p:spPr>
        <p:txBody>
          <a:bodyPr wrap="square" lIns="91440" tIns="45720" rIns="91440" bIns="45720" rtlCol="0" anchor="t">
            <a:noAutofit/>
          </a:bodyPr>
          <a:lstStyle/>
          <a:p>
            <a:endParaRPr lang="en-US"/>
          </a:p>
        </p:txBody>
      </p:sp>
      <p:sp>
        <p:nvSpPr>
          <p:cNvPr id="253" name="TextBox 253"/>
          <p:cNvSpPr txBox="1"/>
          <p:nvPr/>
        </p:nvSpPr>
        <p:spPr>
          <a:xfrm>
            <a:off x="932688" y="3703320"/>
            <a:ext cx="3227832" cy="1828800"/>
          </a:xfrm>
          <a:prstGeom prst="rect">
            <a:avLst/>
          </a:prstGeom>
          <a:noFill/>
          <a:ln>
            <a:noFill/>
          </a:ln>
        </p:spPr>
        <p:txBody>
          <a:bodyPr wrap="square" lIns="137160" tIns="91440" rIns="137160" bIns="91440" rtlCol="0" anchor="ctr">
            <a:normAutofit/>
          </a:bodyPr>
          <a:lstStyle/>
          <a:p>
            <a:pPr marL="0" indent="0">
              <a:lnSpc>
                <a:spcPct val="110000"/>
              </a:lnSpc>
              <a:buNone/>
            </a:pPr>
            <a:r>
              <a:rPr lang="en-US" sz="1620" b="1"/>
              <a:t>Línea de ayuda grabada:</a:t>
            </a:r>
            <a:br>
              <a:rPr lang="en-US" sz="2000"/>
            </a:br>
            <a:r>
              <a:rPr lang="en-US" sz="1800"/>
              <a:t>(855) 220-0903</a:t>
            </a:r>
          </a:p>
          <a:p>
            <a:pPr>
              <a:lnSpc>
                <a:spcPct val="110000"/>
              </a:lnSpc>
            </a:pPr>
            <a:endParaRPr lang="en-US" sz="2000"/>
          </a:p>
          <a:p>
            <a:pPr>
              <a:lnSpc>
                <a:spcPct val="110000"/>
              </a:lnSpc>
            </a:pPr>
            <a:r>
              <a:rPr lang="en-US" sz="1800"/>
              <a:t>Para ayuda directa, use el </a:t>
            </a:r>
            <a:r>
              <a:rPr lang="en-US" sz="1800" err="1"/>
              <a:t>chat de HEA Plus</a:t>
            </a:r>
            <a:r>
              <a:rPr lang="en-US" sz="1800"/>
              <a:t> en vivo.</a:t>
            </a:r>
          </a:p>
        </p:txBody>
      </p:sp>
      <p:sp>
        <p:nvSpPr>
          <p:cNvPr id="254" name="Rounded Rectangle 254"/>
          <p:cNvSpPr/>
          <p:nvPr/>
        </p:nvSpPr>
        <p:spPr>
          <a:xfrm>
            <a:off x="4398264" y="3703320"/>
            <a:ext cx="3410712" cy="1828800"/>
          </a:xfrm>
          <a:prstGeom prst="roundRect">
            <a:avLst>
              <a:gd name="adj" fmla="val 1066"/>
            </a:avLst>
          </a:prstGeom>
          <a:solidFill>
            <a:srgbClr val="359993">
              <a:alpha val="10196"/>
            </a:srgbClr>
          </a:solidFill>
          <a:ln>
            <a:noFill/>
          </a:ln>
        </p:spPr>
        <p:txBody>
          <a:bodyPr wrap="square" lIns="91440" tIns="45720" rIns="91440" bIns="45720" rtlCol="0" anchor="t">
            <a:noAutofit/>
          </a:bodyPr>
          <a:lstStyle/>
          <a:p>
            <a:endParaRPr lang="en-US"/>
          </a:p>
        </p:txBody>
      </p:sp>
      <p:sp>
        <p:nvSpPr>
          <p:cNvPr id="255" name="TextBox 255"/>
          <p:cNvSpPr txBox="1"/>
          <p:nvPr/>
        </p:nvSpPr>
        <p:spPr>
          <a:xfrm>
            <a:off x="4489704" y="3703320"/>
            <a:ext cx="3227832" cy="1828800"/>
          </a:xfrm>
          <a:prstGeom prst="rect">
            <a:avLst/>
          </a:prstGeom>
          <a:noFill/>
          <a:ln>
            <a:noFill/>
          </a:ln>
        </p:spPr>
        <p:txBody>
          <a:bodyPr wrap="square" lIns="137160" tIns="91440" rIns="137160" bIns="91440" rtlCol="0" anchor="ctr">
            <a:normAutofit/>
          </a:bodyPr>
          <a:lstStyle/>
          <a:p>
            <a:pPr marL="0" indent="0">
              <a:lnSpc>
                <a:spcPct val="110000"/>
              </a:lnSpc>
              <a:buNone/>
            </a:pPr>
            <a:r>
              <a:rPr lang="en-US" sz="1584" b="1" dirty="0" err="1"/>
              <a:t>Asistentes</a:t>
            </a:r>
            <a:r>
              <a:rPr lang="en-US" sz="1584" b="1" dirty="0"/>
              <a:t> </a:t>
            </a:r>
            <a:r>
              <a:rPr lang="en-US" sz="1584" b="1" dirty="0" err="1"/>
              <a:t>comunitarios</a:t>
            </a:r>
            <a:r>
              <a:rPr lang="en-US" sz="1584" b="1" dirty="0"/>
              <a:t>: </a:t>
            </a:r>
            <a:br>
              <a:rPr lang="en-US" sz="2000" dirty="0"/>
            </a:br>
            <a:r>
              <a:rPr lang="en-US" sz="1760" dirty="0"/>
              <a:t>Las personas </a:t>
            </a:r>
            <a:r>
              <a:rPr lang="en-US" sz="1760" dirty="0" err="1"/>
              <a:t>pueden</a:t>
            </a:r>
            <a:r>
              <a:rPr lang="en-US" sz="1760" dirty="0"/>
              <a:t> </a:t>
            </a:r>
            <a:r>
              <a:rPr lang="en-US" sz="1760" dirty="0" err="1"/>
              <a:t>buscar</a:t>
            </a:r>
            <a:r>
              <a:rPr lang="en-US" sz="1760" dirty="0"/>
              <a:t> uno </a:t>
            </a:r>
            <a:r>
              <a:rPr lang="en-US" sz="1760" dirty="0">
                <a:solidFill>
                  <a:srgbClr val="359993"/>
                </a:solidFill>
                <a:hlinkClick r:id="rId4"/>
              </a:rPr>
              <a:t>aquí</a:t>
            </a:r>
            <a:r>
              <a:rPr lang="en-US" sz="1760" dirty="0"/>
              <a:t>.</a:t>
            </a:r>
          </a:p>
        </p:txBody>
      </p:sp>
      <p:sp>
        <p:nvSpPr>
          <p:cNvPr id="256" name="Rounded Rectangle 256"/>
          <p:cNvSpPr/>
          <p:nvPr/>
        </p:nvSpPr>
        <p:spPr>
          <a:xfrm>
            <a:off x="7955280" y="3703320"/>
            <a:ext cx="3410712" cy="1828800"/>
          </a:xfrm>
          <a:prstGeom prst="roundRect">
            <a:avLst>
              <a:gd name="adj" fmla="val 1066"/>
            </a:avLst>
          </a:prstGeom>
          <a:solidFill>
            <a:srgbClr val="359993">
              <a:alpha val="10196"/>
            </a:srgbClr>
          </a:solidFill>
          <a:ln>
            <a:noFill/>
          </a:ln>
        </p:spPr>
        <p:txBody>
          <a:bodyPr wrap="square" lIns="91440" tIns="45720" rIns="91440" bIns="45720" rtlCol="0" anchor="t">
            <a:noAutofit/>
          </a:bodyPr>
          <a:lstStyle/>
          <a:p>
            <a:endParaRPr lang="en-US"/>
          </a:p>
        </p:txBody>
      </p:sp>
      <p:sp>
        <p:nvSpPr>
          <p:cNvPr id="257" name="TextBox 257"/>
          <p:cNvSpPr txBox="1"/>
          <p:nvPr/>
        </p:nvSpPr>
        <p:spPr>
          <a:xfrm>
            <a:off x="8046720" y="3703320"/>
            <a:ext cx="3227832" cy="1828800"/>
          </a:xfrm>
          <a:prstGeom prst="rect">
            <a:avLst/>
          </a:prstGeom>
          <a:noFill/>
          <a:ln>
            <a:noFill/>
          </a:ln>
        </p:spPr>
        <p:txBody>
          <a:bodyPr wrap="square" lIns="137160" tIns="91440" rIns="137160" bIns="91440" rtlCol="0" anchor="ctr">
            <a:normAutofit/>
          </a:bodyPr>
          <a:lstStyle/>
          <a:p>
            <a:pPr marL="0" indent="0">
              <a:lnSpc>
                <a:spcPct val="110000"/>
              </a:lnSpc>
              <a:buNone/>
            </a:pPr>
            <a:r>
              <a:rPr lang="en-US" sz="1620" b="1"/>
              <a:t>En persona: </a:t>
            </a:r>
            <a:br>
              <a:rPr lang="en-US" sz="2000"/>
            </a:br>
            <a:r>
              <a:rPr lang="en-US" sz="1800"/>
              <a:t>Oficina local de elegibilidad de DES</a:t>
            </a:r>
          </a:p>
        </p:txBody>
      </p:sp>
    </p:spTree>
    <p:extLst>
      <p:ext uri="{BB962C8B-B14F-4D97-AF65-F5344CB8AC3E}">
        <p14:creationId xmlns:p14="http://schemas.microsoft.com/office/powerpoint/2010/main" val="3370306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94182-54FE-3030-7876-3218339F6DF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4CA90D8-0C6A-8FD6-214C-0CA4BB118BD6}"/>
              </a:ext>
            </a:extLst>
          </p:cNvPr>
          <p:cNvSpPr>
            <a:spLocks noGrp="1"/>
          </p:cNvSpPr>
          <p:nvPr>
            <p:ph type="title"/>
          </p:nvPr>
        </p:nvSpPr>
        <p:spPr/>
        <p:txBody>
          <a:bodyPr>
            <a:normAutofit/>
          </a:bodyPr>
          <a:lstStyle/>
          <a:p>
            <a:r>
              <a:rPr lang="en-US"/>
              <a:t>Su función como socio comunitario</a:t>
            </a:r>
          </a:p>
        </p:txBody>
      </p:sp>
      <p:sp>
        <p:nvSpPr>
          <p:cNvPr id="258" name="TextBox 258"/>
          <p:cNvSpPr txBox="1"/>
          <p:nvPr/>
        </p:nvSpPr>
        <p:spPr>
          <a:xfrm>
            <a:off x="1478070" y="1691640"/>
            <a:ext cx="5123897" cy="502920"/>
          </a:xfrm>
          <a:prstGeom prst="rect">
            <a:avLst/>
          </a:prstGeom>
          <a:noFill/>
          <a:ln>
            <a:noFill/>
          </a:ln>
        </p:spPr>
        <p:txBody>
          <a:bodyPr wrap="square" lIns="91440" tIns="45720" rIns="91440" bIns="45720" rtlCol="0" anchor="t">
            <a:normAutofit/>
          </a:bodyPr>
          <a:lstStyle/>
          <a:p>
            <a:pPr marL="0" indent="0">
              <a:lnSpc>
                <a:spcPct val="100000"/>
              </a:lnSpc>
              <a:buNone/>
            </a:pPr>
            <a:r>
              <a:rPr lang="en-US" sz="2400" b="1">
                <a:latin typeface="Aptos Black" panose="020B0004020202020204" pitchFamily="34" charset="0"/>
              </a:rPr>
              <a:t>Ayude a los miembros a:</a:t>
            </a:r>
          </a:p>
        </p:txBody>
      </p:sp>
      <p:sp>
        <p:nvSpPr>
          <p:cNvPr id="259" name="TextBox 259"/>
          <p:cNvSpPr txBox="1"/>
          <p:nvPr/>
        </p:nvSpPr>
        <p:spPr>
          <a:xfrm>
            <a:off x="841247" y="2240280"/>
            <a:ext cx="10219235" cy="1843205"/>
          </a:xfrm>
          <a:prstGeom prst="rect">
            <a:avLst/>
          </a:prstGeom>
          <a:noFill/>
          <a:ln>
            <a:noFill/>
          </a:ln>
        </p:spPr>
        <p:txBody>
          <a:bodyPr wrap="square" lIns="91440" tIns="45720" rIns="91440" bIns="45720" numCol="2" spcCol="274320" rtlCol="0" anchor="t">
            <a:normAutofit/>
          </a:bodyPr>
          <a:lstStyle/>
          <a:p>
            <a:pPr marL="342900" indent="-342900">
              <a:lnSpc>
                <a:spcPct val="100000"/>
              </a:lnSpc>
              <a:spcBef>
                <a:spcPts val="800"/>
              </a:spcBef>
              <a:buClr>
                <a:srgbClr val="94C080"/>
              </a:buClr>
              <a:buSzPct val="70000"/>
              <a:buFont typeface="Wingdings" pitchFamily="2" charset="2"/>
              <a:buChar char="ü"/>
            </a:pPr>
            <a:r>
              <a:rPr lang="en-US" sz="1780" dirty="0" err="1">
                <a:latin typeface="Aptos Light"/>
              </a:rPr>
              <a:t>Mantener</a:t>
            </a:r>
            <a:r>
              <a:rPr lang="en-US" sz="1780" dirty="0">
                <a:latin typeface="Aptos Light"/>
              </a:rPr>
              <a:t> </a:t>
            </a:r>
            <a:r>
              <a:rPr lang="en-US" sz="1780" dirty="0" err="1">
                <a:latin typeface="Aptos Light"/>
              </a:rPr>
              <a:t>actualizados</a:t>
            </a:r>
            <a:r>
              <a:rPr lang="en-US" sz="1780" dirty="0">
                <a:latin typeface="Aptos Light"/>
              </a:rPr>
              <a:t> sus </a:t>
            </a:r>
            <a:r>
              <a:rPr lang="en-US" sz="1780" dirty="0" err="1">
                <a:latin typeface="Aptos Light"/>
              </a:rPr>
              <a:t>datos</a:t>
            </a:r>
            <a:r>
              <a:rPr lang="en-US" sz="1780" dirty="0">
                <a:latin typeface="Aptos Light"/>
              </a:rPr>
              <a:t> de </a:t>
            </a:r>
            <a:r>
              <a:rPr lang="en-US" sz="1780" dirty="0" err="1">
                <a:latin typeface="Aptos Light"/>
              </a:rPr>
              <a:t>contacto</a:t>
            </a:r>
            <a:endParaRPr lang="en-US" sz="1780" dirty="0">
              <a:latin typeface="Aptos Light"/>
            </a:endParaRPr>
          </a:p>
          <a:p>
            <a:pPr marL="342900" indent="-342900">
              <a:lnSpc>
                <a:spcPct val="100000"/>
              </a:lnSpc>
              <a:spcBef>
                <a:spcPts val="800"/>
              </a:spcBef>
              <a:buClr>
                <a:srgbClr val="94C080"/>
              </a:buClr>
              <a:buSzPct val="70000"/>
              <a:buFont typeface="Wingdings" pitchFamily="2" charset="2"/>
              <a:buChar char="ü"/>
            </a:pPr>
            <a:r>
              <a:rPr lang="en-US" sz="1780" dirty="0" err="1">
                <a:latin typeface="Aptos Light"/>
              </a:rPr>
              <a:t>Abrir</a:t>
            </a:r>
            <a:r>
              <a:rPr lang="en-US" sz="1780" dirty="0">
                <a:latin typeface="Aptos Light"/>
              </a:rPr>
              <a:t> el </a:t>
            </a:r>
            <a:r>
              <a:rPr lang="en-US" sz="1780" dirty="0" err="1">
                <a:latin typeface="Aptos Light"/>
              </a:rPr>
              <a:t>correo</a:t>
            </a:r>
            <a:r>
              <a:rPr lang="en-US" sz="1780" dirty="0">
                <a:latin typeface="Aptos Light"/>
              </a:rPr>
              <a:t> y </a:t>
            </a:r>
            <a:br>
              <a:rPr lang="en-US" sz="2000" dirty="0">
                <a:latin typeface="Aptos Light"/>
              </a:rPr>
            </a:br>
            <a:r>
              <a:rPr lang="en-US" sz="1780" dirty="0" err="1">
                <a:latin typeface="Aptos Light"/>
              </a:rPr>
              <a:t>los</a:t>
            </a:r>
            <a:r>
              <a:rPr lang="en-US" sz="1780" dirty="0">
                <a:latin typeface="Aptos Light"/>
              </a:rPr>
              <a:t> </a:t>
            </a:r>
            <a:r>
              <a:rPr lang="en-US" sz="1780" dirty="0" err="1">
                <a:latin typeface="Aptos Light"/>
              </a:rPr>
              <a:t>mensajes</a:t>
            </a:r>
            <a:r>
              <a:rPr lang="en-US" sz="1780" dirty="0">
                <a:latin typeface="Aptos Light"/>
              </a:rPr>
              <a:t> de AHCCCS y DES</a:t>
            </a:r>
          </a:p>
          <a:p>
            <a:pPr marL="342900" indent="-342900">
              <a:lnSpc>
                <a:spcPct val="100000"/>
              </a:lnSpc>
              <a:spcBef>
                <a:spcPts val="800"/>
              </a:spcBef>
              <a:buClr>
                <a:srgbClr val="94C080"/>
              </a:buClr>
              <a:buSzPct val="70000"/>
              <a:buFont typeface="Wingdings" pitchFamily="2" charset="2"/>
              <a:buChar char="ü"/>
            </a:pPr>
            <a:r>
              <a:rPr lang="en-US" sz="1780" dirty="0">
                <a:latin typeface="Aptos Light"/>
              </a:rPr>
              <a:t>Responder a </a:t>
            </a:r>
            <a:r>
              <a:rPr lang="en-US" sz="1780" dirty="0" err="1">
                <a:latin typeface="Aptos Light"/>
              </a:rPr>
              <a:t>tiempo</a:t>
            </a:r>
            <a:r>
              <a:rPr lang="en-US" sz="1780" dirty="0">
                <a:latin typeface="Aptos Light"/>
              </a:rPr>
              <a:t> </a:t>
            </a:r>
            <a:br>
              <a:rPr lang="en-US" sz="2000" dirty="0">
                <a:latin typeface="Aptos Light"/>
              </a:rPr>
            </a:br>
            <a:r>
              <a:rPr lang="en-US" sz="1780" dirty="0" err="1">
                <a:latin typeface="Aptos Light"/>
              </a:rPr>
              <a:t>si</a:t>
            </a:r>
            <a:r>
              <a:rPr lang="en-US" sz="1780" dirty="0">
                <a:latin typeface="Aptos Light"/>
              </a:rPr>
              <a:t> AHCCCS les </a:t>
            </a:r>
            <a:r>
              <a:rPr lang="en-US" sz="1780" dirty="0" err="1">
                <a:latin typeface="Aptos Light"/>
              </a:rPr>
              <a:t>pide</a:t>
            </a:r>
            <a:r>
              <a:rPr lang="en-US" sz="1780" dirty="0">
                <a:latin typeface="Aptos Light"/>
              </a:rPr>
              <a:t> </a:t>
            </a:r>
            <a:r>
              <a:rPr lang="en-US" sz="1780" dirty="0" err="1">
                <a:latin typeface="Aptos Light"/>
              </a:rPr>
              <a:t>información</a:t>
            </a:r>
            <a:endParaRPr lang="en-US" sz="1780" dirty="0">
              <a:latin typeface="Aptos Light"/>
            </a:endParaRPr>
          </a:p>
          <a:p>
            <a:pPr marL="342900" indent="-342900">
              <a:lnSpc>
                <a:spcPct val="100000"/>
              </a:lnSpc>
              <a:spcBef>
                <a:spcPts val="800"/>
              </a:spcBef>
              <a:buClr>
                <a:srgbClr val="94C080"/>
              </a:buClr>
              <a:buSzPct val="70000"/>
              <a:buFont typeface="Wingdings" pitchFamily="2" charset="2"/>
              <a:buChar char="ü"/>
            </a:pPr>
            <a:r>
              <a:rPr lang="en-US" sz="1780" dirty="0" err="1">
                <a:latin typeface="Aptos Light"/>
              </a:rPr>
              <a:t>Comprender</a:t>
            </a:r>
            <a:r>
              <a:rPr lang="en-US" sz="1780" dirty="0">
                <a:latin typeface="Aptos Light"/>
              </a:rPr>
              <a:t> </a:t>
            </a:r>
            <a:r>
              <a:rPr lang="en-US" sz="1780" dirty="0" err="1">
                <a:latin typeface="Aptos Light"/>
              </a:rPr>
              <a:t>los</a:t>
            </a:r>
            <a:r>
              <a:rPr lang="en-US" sz="1780" dirty="0">
                <a:latin typeface="Aptos Light"/>
              </a:rPr>
              <a:t> </a:t>
            </a:r>
            <a:r>
              <a:rPr lang="en-US" sz="1780" dirty="0" err="1">
                <a:latin typeface="Aptos Light"/>
              </a:rPr>
              <a:t>nuevos</a:t>
            </a:r>
            <a:r>
              <a:rPr lang="en-US" sz="1780" dirty="0">
                <a:latin typeface="Aptos Light"/>
              </a:rPr>
              <a:t> </a:t>
            </a:r>
            <a:r>
              <a:rPr lang="en-US" sz="1780" dirty="0" err="1">
                <a:latin typeface="Aptos Light"/>
              </a:rPr>
              <a:t>requisitos</a:t>
            </a:r>
            <a:endParaRPr lang="en-US" sz="1780" dirty="0">
              <a:latin typeface="Aptos Light"/>
            </a:endParaRPr>
          </a:p>
          <a:p>
            <a:pPr marL="342900" indent="-342900">
              <a:lnSpc>
                <a:spcPct val="100000"/>
              </a:lnSpc>
              <a:spcBef>
                <a:spcPts val="800"/>
              </a:spcBef>
              <a:buClr>
                <a:srgbClr val="94C080"/>
              </a:buClr>
              <a:buSzPct val="70000"/>
              <a:buFont typeface="Wingdings" pitchFamily="2" charset="2"/>
              <a:buChar char="ü"/>
            </a:pPr>
            <a:r>
              <a:rPr lang="en-US" sz="1780" dirty="0">
                <a:latin typeface="Aptos Light"/>
              </a:rPr>
              <a:t>Encontrar </a:t>
            </a:r>
            <a:r>
              <a:rPr lang="en-US" sz="1780" dirty="0" err="1">
                <a:latin typeface="Aptos Light"/>
              </a:rPr>
              <a:t>oportunidades</a:t>
            </a:r>
            <a:r>
              <a:rPr lang="en-US" sz="1780" dirty="0">
                <a:latin typeface="Aptos Light"/>
              </a:rPr>
              <a:t> para </a:t>
            </a:r>
            <a:r>
              <a:rPr lang="en-US" sz="1780" dirty="0" err="1">
                <a:latin typeface="Aptos Light"/>
              </a:rPr>
              <a:t>cumplir</a:t>
            </a:r>
            <a:r>
              <a:rPr lang="en-US" sz="1780" dirty="0">
                <a:latin typeface="Aptos Light"/>
              </a:rPr>
              <a:t> con </a:t>
            </a:r>
            <a:r>
              <a:rPr lang="en-US" sz="1780" dirty="0" err="1">
                <a:latin typeface="Aptos Light"/>
              </a:rPr>
              <a:t>los</a:t>
            </a:r>
            <a:r>
              <a:rPr lang="en-US" sz="1780" dirty="0">
                <a:latin typeface="Aptos Light"/>
              </a:rPr>
              <a:t> </a:t>
            </a:r>
            <a:r>
              <a:rPr lang="en-US" sz="1780" dirty="0" err="1">
                <a:latin typeface="Aptos Light"/>
              </a:rPr>
              <a:t>requisitos</a:t>
            </a:r>
            <a:r>
              <a:rPr lang="en-US" sz="1780" dirty="0">
                <a:latin typeface="Aptos Light"/>
              </a:rPr>
              <a:t> de </a:t>
            </a:r>
            <a:r>
              <a:rPr lang="en-US" sz="1780" dirty="0" err="1">
                <a:latin typeface="Aptos Light"/>
              </a:rPr>
              <a:t>trabajo</a:t>
            </a:r>
            <a:r>
              <a:rPr lang="en-US" sz="1780" dirty="0">
                <a:latin typeface="Aptos Light"/>
              </a:rPr>
              <a:t>; </a:t>
            </a:r>
            <a:r>
              <a:rPr lang="en-US" sz="1780" dirty="0" err="1">
                <a:latin typeface="Aptos Light"/>
              </a:rPr>
              <a:t>consulte</a:t>
            </a:r>
            <a:r>
              <a:rPr lang="en-US" sz="1780" dirty="0">
                <a:latin typeface="Aptos Light"/>
              </a:rPr>
              <a:t> </a:t>
            </a:r>
            <a:r>
              <a:rPr lang="en-US" sz="1780" dirty="0" err="1">
                <a:latin typeface="Aptos Light"/>
                <a:hlinkClick r:id="rId3"/>
              </a:rPr>
              <a:t>KeepMyAHCCCS.com</a:t>
            </a:r>
            <a:r>
              <a:rPr lang="en-US" sz="1780" dirty="0">
                <a:latin typeface="Aptos Light"/>
              </a:rPr>
              <a:t> para </a:t>
            </a:r>
            <a:r>
              <a:rPr lang="en-US" sz="1780" dirty="0" err="1">
                <a:latin typeface="Aptos Light"/>
              </a:rPr>
              <a:t>ver</a:t>
            </a:r>
            <a:r>
              <a:rPr lang="en-US" sz="1780" dirty="0">
                <a:latin typeface="Aptos Light"/>
              </a:rPr>
              <a:t> </a:t>
            </a:r>
            <a:r>
              <a:rPr lang="en-US" sz="1780" dirty="0" err="1">
                <a:latin typeface="Aptos Light"/>
              </a:rPr>
              <a:t>recursos</a:t>
            </a:r>
            <a:r>
              <a:rPr lang="en-US" sz="1780" dirty="0">
                <a:latin typeface="Aptos Light"/>
              </a:rPr>
              <a:t>.</a:t>
            </a:r>
          </a:p>
        </p:txBody>
      </p:sp>
      <p:sp>
        <p:nvSpPr>
          <p:cNvPr id="260" name="Rounded Rectangle 260"/>
          <p:cNvSpPr txBox="1"/>
          <p:nvPr/>
        </p:nvSpPr>
        <p:spPr>
          <a:xfrm>
            <a:off x="858972" y="4321480"/>
            <a:ext cx="10201510" cy="964504"/>
          </a:xfrm>
          <a:prstGeom prst="roundRect">
            <a:avLst>
              <a:gd name="adj" fmla="val 6261"/>
            </a:avLst>
          </a:prstGeom>
          <a:solidFill>
            <a:schemeClr val="accent5"/>
          </a:solidFill>
          <a:ln>
            <a:noFill/>
          </a:ln>
        </p:spPr>
        <p:txBody>
          <a:bodyPr wrap="square" lIns="320040" tIns="182880" rIns="320040" bIns="182880" rtlCol="0" anchor="ctr">
            <a:normAutofit lnSpcReduction="10000"/>
          </a:bodyPr>
          <a:lstStyle/>
          <a:p>
            <a:pPr marL="0" indent="0">
              <a:buNone/>
            </a:pPr>
            <a:r>
              <a:rPr lang="en-US" sz="2016" b="1">
                <a:solidFill>
                  <a:schemeClr val="bg1"/>
                </a:solidFill>
              </a:rPr>
              <a:t>Recomiende </a:t>
            </a:r>
            <a:r>
              <a:rPr lang="en-US" sz="2016" b="1" u="sng" err="1">
                <a:solidFill>
                  <a:schemeClr val="bg1"/>
                </a:solidFill>
              </a:rPr>
              <a:t>KeepMyAHCCCS.com</a:t>
            </a:r>
            <a:r>
              <a:rPr lang="en-US" sz="2016" b="1">
                <a:solidFill>
                  <a:schemeClr val="bg1"/>
                </a:solidFill>
              </a:rPr>
              <a:t> como fuente confiable de información</a:t>
            </a:r>
            <a:r>
              <a:rPr lang="en-US" sz="2016">
                <a:solidFill>
                  <a:schemeClr val="bg1"/>
                </a:solidFill>
                <a:latin typeface="Aptos Light"/>
              </a:rPr>
              <a:t>; evite difundir información no oficial.</a:t>
            </a:r>
          </a:p>
        </p:txBody>
      </p:sp>
      <p:grpSp>
        <p:nvGrpSpPr>
          <p:cNvPr id="2" name="Group 1">
            <a:extLst>
              <a:ext uri="{FF2B5EF4-FFF2-40B4-BE49-F238E27FC236}">
                <a16:creationId xmlns:a16="http://schemas.microsoft.com/office/drawing/2014/main" id="{822D6906-FB07-FC4F-45F1-D7C67AD2264D}"/>
              </a:ext>
            </a:extLst>
          </p:cNvPr>
          <p:cNvGrpSpPr/>
          <p:nvPr/>
        </p:nvGrpSpPr>
        <p:grpSpPr>
          <a:xfrm>
            <a:off x="838200" y="1690688"/>
            <a:ext cx="502920" cy="502920"/>
            <a:chOff x="991925" y="3725153"/>
            <a:chExt cx="818147" cy="818147"/>
          </a:xfrm>
        </p:grpSpPr>
        <p:sp>
          <p:nvSpPr>
            <p:cNvPr id="3" name="Oval 2">
              <a:extLst>
                <a:ext uri="{FF2B5EF4-FFF2-40B4-BE49-F238E27FC236}">
                  <a16:creationId xmlns:a16="http://schemas.microsoft.com/office/drawing/2014/main" id="{978BD1D4-FAD3-98B0-BEC5-D14F8177AB90}"/>
                </a:ext>
              </a:extLst>
            </p:cNvPr>
            <p:cNvSpPr/>
            <p:nvPr/>
          </p:nvSpPr>
          <p:spPr>
            <a:xfrm>
              <a:off x="991925" y="3725153"/>
              <a:ext cx="818147" cy="818147"/>
            </a:xfrm>
            <a:prstGeom prst="ellipse">
              <a:avLst/>
            </a:prstGeom>
            <a:solidFill>
              <a:schemeClr val="accent5">
                <a:lumMod val="20000"/>
                <a:lumOff val="80000"/>
                <a:alpha val="5624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Users with solid fill">
              <a:extLst>
                <a:ext uri="{FF2B5EF4-FFF2-40B4-BE49-F238E27FC236}">
                  <a16:creationId xmlns:a16="http://schemas.microsoft.com/office/drawing/2014/main" id="{6DB8C34A-DD8F-01C3-1B47-A86546431D6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5716" y="3743665"/>
              <a:ext cx="750564" cy="750564"/>
            </a:xfrm>
            <a:prstGeom prst="rect">
              <a:avLst/>
            </a:prstGeom>
          </p:spPr>
        </p:pic>
      </p:grpSp>
    </p:spTree>
    <p:extLst>
      <p:ext uri="{BB962C8B-B14F-4D97-AF65-F5344CB8AC3E}">
        <p14:creationId xmlns:p14="http://schemas.microsoft.com/office/powerpoint/2010/main" val="299439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467EC-BE83-629B-1707-7B0274FE894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E32B104-4ABC-DB86-1596-70CE98010929}"/>
              </a:ext>
            </a:extLst>
          </p:cNvPr>
          <p:cNvSpPr>
            <a:spLocks noGrp="1"/>
          </p:cNvSpPr>
          <p:nvPr>
            <p:ph type="title"/>
          </p:nvPr>
        </p:nvSpPr>
        <p:spPr>
          <a:xfrm>
            <a:off x="0" y="0"/>
            <a:ext cx="5916168" cy="1051560"/>
          </a:xfrm>
        </p:spPr>
        <p:txBody>
          <a:bodyPr>
            <a:normAutofit/>
          </a:bodyPr>
          <a:lstStyle/>
          <a:p>
            <a:r>
              <a:rPr lang="en-US" sz="3800"/>
              <a:t>Recursos para su equipo</a:t>
            </a:r>
          </a:p>
        </p:txBody>
      </p:sp>
      <p:sp>
        <p:nvSpPr>
          <p:cNvPr id="7" name="Content Placeholder 6">
            <a:extLst>
              <a:ext uri="{FF2B5EF4-FFF2-40B4-BE49-F238E27FC236}">
                <a16:creationId xmlns:a16="http://schemas.microsoft.com/office/drawing/2014/main" id="{1937CA0E-545C-5644-11B1-F60652D349EE}"/>
              </a:ext>
            </a:extLst>
          </p:cNvPr>
          <p:cNvSpPr>
            <a:spLocks noGrp="1"/>
          </p:cNvSpPr>
          <p:nvPr>
            <p:ph idx="1"/>
          </p:nvPr>
        </p:nvSpPr>
        <p:spPr>
          <a:xfrm>
            <a:off x="1188406" y="1896922"/>
            <a:ext cx="4309997" cy="1325563"/>
          </a:xfrm>
        </p:spPr>
        <p:txBody>
          <a:bodyPr>
            <a:normAutofit/>
          </a:bodyPr>
          <a:lstStyle/>
          <a:p>
            <a:pPr marL="0" lvl="0" indent="0" fontAlgn="base">
              <a:lnSpc>
                <a:spcPct val="120000"/>
              </a:lnSpc>
              <a:buNone/>
            </a:pPr>
            <a:r>
              <a:rPr lang="en-US" sz="1674" dirty="0" err="1"/>
              <a:t>Visite</a:t>
            </a:r>
            <a:r>
              <a:rPr lang="en-US" sz="1674" dirty="0"/>
              <a:t> </a:t>
            </a:r>
            <a:r>
              <a:rPr lang="en-US" sz="1674" b="1" u="sng" dirty="0">
                <a:solidFill>
                  <a:srgbClr val="359993"/>
                </a:solidFill>
                <a:hlinkClick r:id="rId3"/>
              </a:rPr>
              <a:t>keepmyahcccs.com/es/partners/</a:t>
            </a:r>
            <a:r>
              <a:rPr lang="en-US" sz="1674" b="1" dirty="0"/>
              <a:t> </a:t>
            </a:r>
            <a:r>
              <a:rPr lang="en-US" sz="1674" dirty="0"/>
              <a:t>para </a:t>
            </a:r>
            <a:r>
              <a:rPr lang="en-US" sz="1674" dirty="0" err="1"/>
              <a:t>consultar</a:t>
            </a:r>
            <a:r>
              <a:rPr lang="en-US" sz="1674" dirty="0"/>
              <a:t> </a:t>
            </a:r>
            <a:r>
              <a:rPr lang="en-US" sz="1674" dirty="0" err="1"/>
              <a:t>información</a:t>
            </a:r>
            <a:r>
              <a:rPr lang="en-US" sz="1674" dirty="0"/>
              <a:t> </a:t>
            </a:r>
            <a:r>
              <a:rPr lang="en-US" sz="1674" dirty="0" err="1"/>
              <a:t>actualizada</a:t>
            </a:r>
            <a:r>
              <a:rPr lang="en-US" sz="1674" dirty="0"/>
              <a:t>, </a:t>
            </a:r>
            <a:r>
              <a:rPr lang="en-US" sz="1674" dirty="0" err="1"/>
              <a:t>materiales</a:t>
            </a:r>
            <a:r>
              <a:rPr lang="en-US" sz="1674" dirty="0"/>
              <a:t> para </a:t>
            </a:r>
            <a:r>
              <a:rPr lang="en-US" sz="1674" dirty="0" err="1"/>
              <a:t>compartir</a:t>
            </a:r>
            <a:r>
              <a:rPr lang="en-US" sz="1674" dirty="0"/>
              <a:t> y </a:t>
            </a:r>
            <a:r>
              <a:rPr lang="en-US" sz="1674" dirty="0" err="1"/>
              <a:t>otros</a:t>
            </a:r>
            <a:r>
              <a:rPr lang="en-US" sz="1674" dirty="0"/>
              <a:t> </a:t>
            </a:r>
            <a:r>
              <a:rPr lang="en-US" sz="1674" dirty="0" err="1"/>
              <a:t>recursos</a:t>
            </a:r>
            <a:r>
              <a:rPr lang="en-US" sz="1674" dirty="0"/>
              <a:t> </a:t>
            </a:r>
            <a:r>
              <a:rPr lang="en-US" sz="1674" dirty="0" err="1"/>
              <a:t>en</a:t>
            </a:r>
            <a:r>
              <a:rPr lang="en-US" sz="1674" dirty="0"/>
              <a:t> </a:t>
            </a:r>
            <a:r>
              <a:rPr lang="en-US" sz="1674" dirty="0" err="1"/>
              <a:t>inglés</a:t>
            </a:r>
            <a:r>
              <a:rPr lang="en-US" sz="1674" dirty="0"/>
              <a:t> y </a:t>
            </a:r>
            <a:r>
              <a:rPr lang="en-US" sz="1674" dirty="0" err="1"/>
              <a:t>en</a:t>
            </a:r>
            <a:r>
              <a:rPr lang="en-US" sz="1674" dirty="0"/>
              <a:t> </a:t>
            </a:r>
            <a:r>
              <a:rPr lang="en-US" sz="1674" dirty="0" err="1"/>
              <a:t>español</a:t>
            </a:r>
            <a:r>
              <a:rPr lang="en-US" sz="1674" dirty="0"/>
              <a:t>.</a:t>
            </a:r>
            <a:endParaRPr lang="en-US" sz="1800" u="sng" dirty="0"/>
          </a:p>
        </p:txBody>
      </p:sp>
      <p:pic>
        <p:nvPicPr>
          <p:cNvPr id="5" name="Picture 4">
            <a:extLst>
              <a:ext uri="{FF2B5EF4-FFF2-40B4-BE49-F238E27FC236}">
                <a16:creationId xmlns:a16="http://schemas.microsoft.com/office/drawing/2014/main" id="{4A0E44B3-824E-0EA4-94D6-A85BA17DC026}"/>
              </a:ext>
            </a:extLst>
          </p:cNvPr>
          <p:cNvPicPr>
            <a:picLocks noChangeAspect="1"/>
          </p:cNvPicPr>
          <p:nvPr/>
        </p:nvPicPr>
        <p:blipFill>
          <a:blip r:embed="rId4"/>
          <a:srcRect r="1751" b="29168"/>
          <a:stretch>
            <a:fillRect/>
          </a:stretch>
        </p:blipFill>
        <p:spPr>
          <a:xfrm>
            <a:off x="930080" y="4391111"/>
            <a:ext cx="3150611" cy="1084262"/>
          </a:xfrm>
          <a:prstGeom prst="roundRect">
            <a:avLst>
              <a:gd name="adj" fmla="val 5114"/>
            </a:avLst>
          </a:prstGeom>
        </p:spPr>
      </p:pic>
      <p:sp>
        <p:nvSpPr>
          <p:cNvPr id="8" name="Content Placeholder 6">
            <a:extLst>
              <a:ext uri="{FF2B5EF4-FFF2-40B4-BE49-F238E27FC236}">
                <a16:creationId xmlns:a16="http://schemas.microsoft.com/office/drawing/2014/main" id="{443A119E-0717-C10C-4C66-8E1C2605F5C1}"/>
              </a:ext>
            </a:extLst>
          </p:cNvPr>
          <p:cNvSpPr txBox="1">
            <a:spLocks/>
          </p:cNvSpPr>
          <p:nvPr/>
        </p:nvSpPr>
        <p:spPr>
          <a:xfrm>
            <a:off x="838198" y="3973321"/>
            <a:ext cx="5010411" cy="423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Font typeface="Arial" panose="020B0604020202020204" pitchFamily="34" charset="0"/>
              <a:buNone/>
            </a:pPr>
            <a:r>
              <a:rPr lang="en-US" sz="1656" i="1" dirty="0">
                <a:solidFill>
                  <a:schemeClr val="bg1">
                    <a:lumMod val="50000"/>
                  </a:schemeClr>
                </a:solidFill>
              </a:rPr>
              <a:t>En la </a:t>
            </a:r>
            <a:r>
              <a:rPr lang="en-US" sz="1656" i="1" dirty="0" err="1">
                <a:solidFill>
                  <a:schemeClr val="bg1">
                    <a:lumMod val="50000"/>
                  </a:schemeClr>
                </a:solidFill>
              </a:rPr>
              <a:t>página</a:t>
            </a:r>
            <a:r>
              <a:rPr lang="en-US" sz="1656" i="1" dirty="0">
                <a:solidFill>
                  <a:schemeClr val="bg1">
                    <a:lumMod val="50000"/>
                  </a:schemeClr>
                </a:solidFill>
              </a:rPr>
              <a:t> principal, </a:t>
            </a:r>
            <a:r>
              <a:rPr lang="en-US" sz="1656" i="1" dirty="0" err="1">
                <a:solidFill>
                  <a:schemeClr val="bg1">
                    <a:lumMod val="50000"/>
                  </a:schemeClr>
                </a:solidFill>
              </a:rPr>
              <a:t>haga</a:t>
            </a:r>
            <a:r>
              <a:rPr lang="en-US" sz="1656" i="1" dirty="0">
                <a:solidFill>
                  <a:schemeClr val="bg1">
                    <a:lumMod val="50000"/>
                  </a:schemeClr>
                </a:solidFill>
              </a:rPr>
              <a:t> </a:t>
            </a:r>
            <a:r>
              <a:rPr lang="en-US" sz="1656" i="1" dirty="0" err="1">
                <a:solidFill>
                  <a:schemeClr val="bg1">
                    <a:lumMod val="50000"/>
                  </a:schemeClr>
                </a:solidFill>
              </a:rPr>
              <a:t>clic</a:t>
            </a:r>
            <a:r>
              <a:rPr lang="en-US" sz="1656" i="1" dirty="0">
                <a:solidFill>
                  <a:schemeClr val="bg1">
                    <a:lumMod val="50000"/>
                  </a:schemeClr>
                </a:solidFill>
              </a:rPr>
              <a:t> </a:t>
            </a:r>
            <a:r>
              <a:rPr lang="en-US" sz="1656" i="1" dirty="0" err="1">
                <a:solidFill>
                  <a:schemeClr val="bg1">
                    <a:lumMod val="50000"/>
                  </a:schemeClr>
                </a:solidFill>
              </a:rPr>
              <a:t>en</a:t>
            </a:r>
            <a:r>
              <a:rPr lang="en-US" sz="1656" i="1" dirty="0">
                <a:solidFill>
                  <a:schemeClr val="bg1">
                    <a:lumMod val="50000"/>
                  </a:schemeClr>
                </a:solidFill>
              </a:rPr>
              <a:t> “¿Eres socio?”:</a:t>
            </a:r>
            <a:endParaRPr lang="en-US" sz="1800" i="1" u="sng" dirty="0">
              <a:solidFill>
                <a:schemeClr val="bg1">
                  <a:lumMod val="50000"/>
                </a:schemeClr>
              </a:solidFill>
            </a:endParaRPr>
          </a:p>
        </p:txBody>
      </p:sp>
      <p:sp>
        <p:nvSpPr>
          <p:cNvPr id="2" name="Rounded Rectangle 1">
            <a:extLst>
              <a:ext uri="{FF2B5EF4-FFF2-40B4-BE49-F238E27FC236}">
                <a16:creationId xmlns:a16="http://schemas.microsoft.com/office/drawing/2014/main" id="{A8A40FC5-927F-EF26-09F0-AED2B585042E}"/>
              </a:ext>
            </a:extLst>
          </p:cNvPr>
          <p:cNvSpPr/>
          <p:nvPr/>
        </p:nvSpPr>
        <p:spPr>
          <a:xfrm>
            <a:off x="838200" y="1544563"/>
            <a:ext cx="5010411" cy="2068762"/>
          </a:xfrm>
          <a:prstGeom prst="roundRect">
            <a:avLst>
              <a:gd name="adj" fmla="val 6933"/>
            </a:avLst>
          </a:prstGeom>
          <a:noFill/>
          <a:ln>
            <a:solidFill>
              <a:srgbClr val="CB6C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a:extLst>
              <a:ext uri="{FF2B5EF4-FFF2-40B4-BE49-F238E27FC236}">
                <a16:creationId xmlns:a16="http://schemas.microsoft.com/office/drawing/2014/main" id="{DED9FF40-A5C8-B690-166D-0E314913BB9B}"/>
              </a:ext>
            </a:extLst>
          </p:cNvPr>
          <p:cNvSpPr/>
          <p:nvPr/>
        </p:nvSpPr>
        <p:spPr>
          <a:xfrm>
            <a:off x="4172573" y="4983969"/>
            <a:ext cx="302852" cy="329468"/>
          </a:xfrm>
          <a:prstGeom prst="leftArrow">
            <a:avLst/>
          </a:prstGeom>
          <a:solidFill>
            <a:srgbClr val="CB6C2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B09C785-70FE-BACB-A366-F30AA0B693B6}"/>
              </a:ext>
            </a:extLst>
          </p:cNvPr>
          <p:cNvPicPr>
            <a:picLocks noChangeAspect="1"/>
          </p:cNvPicPr>
          <p:nvPr/>
        </p:nvPicPr>
        <p:blipFill>
          <a:blip r:embed="rId5"/>
          <a:srcRect b="1927"/>
          <a:stretch>
            <a:fillRect/>
          </a:stretch>
        </p:blipFill>
        <p:spPr>
          <a:xfrm>
            <a:off x="6418164" y="936187"/>
            <a:ext cx="4843756" cy="4539186"/>
          </a:xfrm>
          <a:prstGeom prst="roundRect">
            <a:avLst>
              <a:gd name="adj" fmla="val 2079"/>
            </a:avLst>
          </a:prstGeom>
        </p:spPr>
      </p:pic>
      <p:sp>
        <p:nvSpPr>
          <p:cNvPr id="14" name="Oval 13">
            <a:extLst>
              <a:ext uri="{FF2B5EF4-FFF2-40B4-BE49-F238E27FC236}">
                <a16:creationId xmlns:a16="http://schemas.microsoft.com/office/drawing/2014/main" id="{E4E25660-0CD6-E005-84F1-079B2F10CAD9}"/>
              </a:ext>
            </a:extLst>
          </p:cNvPr>
          <p:cNvSpPr/>
          <p:nvPr/>
        </p:nvSpPr>
        <p:spPr>
          <a:xfrm>
            <a:off x="10935222" y="1152394"/>
            <a:ext cx="175364" cy="15031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88906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9FBF2-B458-4815-3EF2-3F04762D01DD}"/>
              </a:ext>
            </a:extLst>
          </p:cNvPr>
          <p:cNvSpPr>
            <a:spLocks noGrp="1"/>
          </p:cNvSpPr>
          <p:nvPr>
            <p:ph type="title"/>
          </p:nvPr>
        </p:nvSpPr>
        <p:spPr/>
        <p:txBody>
          <a:bodyPr>
            <a:normAutofit/>
          </a:bodyPr>
          <a:lstStyle/>
          <a:p>
            <a:r>
              <a:rPr lang="en-US"/>
              <a:t>¿Preguntas?</a:t>
            </a:r>
          </a:p>
        </p:txBody>
      </p:sp>
    </p:spTree>
    <p:extLst>
      <p:ext uri="{BB962C8B-B14F-4D97-AF65-F5344CB8AC3E}">
        <p14:creationId xmlns:p14="http://schemas.microsoft.com/office/powerpoint/2010/main" val="27286313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6304A48049980409F408C4B1BB1A118" ma:contentTypeVersion="13" ma:contentTypeDescription="Create a new document." ma:contentTypeScope="" ma:versionID="069f41312f93eca916de4d65b9e778a2">
  <xsd:schema xmlns:xsd="http://www.w3.org/2001/XMLSchema" xmlns:xs="http://www.w3.org/2001/XMLSchema" xmlns:p="http://schemas.microsoft.com/office/2006/metadata/properties" xmlns:ns2="43d49475-bdb6-40ad-b645-0d346a9fb402" xmlns:ns3="a5240875-3eee-4870-a05e-66e0bd33e7a6" targetNamespace="http://schemas.microsoft.com/office/2006/metadata/properties" ma:root="true" ma:fieldsID="38e3a2e3741d280110c23006994ae518" ns2:_="" ns3:_="">
    <xsd:import namespace="43d49475-bdb6-40ad-b645-0d346a9fb402"/>
    <xsd:import namespace="a5240875-3eee-4870-a05e-66e0bd33e7a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Readyforsubmiss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d49475-bdb6-40ad-b645-0d346a9fb4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4530796-48c6-4af7-bac8-201d8d5cee26"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Readyforsubmission" ma:index="19" nillable="true" ma:displayName="Ready for submission" ma:default="0" ma:format="Dropdown" ma:internalName="Readyforsubmission">
      <xsd:simpleType>
        <xsd:restriction base="dms:Boolea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240875-3eee-4870-a05e-66e0bd33e7a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9c0f0a8-87b9-484e-a140-0521c6206ce6}" ma:internalName="TaxCatchAll" ma:showField="CatchAllData" ma:web="a5240875-3eee-4870-a05e-66e0bd33e7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3d49475-bdb6-40ad-b645-0d346a9fb402">
      <Terms xmlns="http://schemas.microsoft.com/office/infopath/2007/PartnerControls"/>
    </lcf76f155ced4ddcb4097134ff3c332f>
    <TaxCatchAll xmlns="a5240875-3eee-4870-a05e-66e0bd33e7a6" xsi:nil="true"/>
    <Readyforsubmission xmlns="43d49475-bdb6-40ad-b645-0d346a9fb402">false</Readyforsubmission>
  </documentManagement>
</p:properties>
</file>

<file path=customXml/itemProps1.xml><?xml version="1.0" encoding="utf-8"?>
<ds:datastoreItem xmlns:ds="http://schemas.openxmlformats.org/officeDocument/2006/customXml" ds:itemID="{5EC40864-0982-4448-9BC1-4A084C94A762}">
  <ds:schemaRefs>
    <ds:schemaRef ds:uri="43d49475-bdb6-40ad-b645-0d346a9fb402"/>
    <ds:schemaRef ds:uri="a5240875-3eee-4870-a05e-66e0bd33e7a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0E9F03C-3932-4B87-9AD3-40471D7FFC7D}">
  <ds:schemaRefs>
    <ds:schemaRef ds:uri="http://schemas.microsoft.com/sharepoint/v3/contenttype/forms"/>
  </ds:schemaRefs>
</ds:datastoreItem>
</file>

<file path=customXml/itemProps3.xml><?xml version="1.0" encoding="utf-8"?>
<ds:datastoreItem xmlns:ds="http://schemas.openxmlformats.org/officeDocument/2006/customXml" ds:itemID="{E78729A6-9930-434A-AA14-CAE6D45F9FBF}">
  <ds:schemaRefs>
    <ds:schemaRef ds:uri="43d49475-bdb6-40ad-b645-0d346a9fb402"/>
    <ds:schemaRef ds:uri="a5240875-3eee-4870-a05e-66e0bd33e7a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127</TotalTime>
  <Words>2206</Words>
  <Application>Microsoft Macintosh PowerPoint</Application>
  <PresentationFormat>Widescreen</PresentationFormat>
  <Paragraphs>210</Paragraphs>
  <Slides>26</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Aptos</vt:lpstr>
      <vt:lpstr>Aptos Black</vt:lpstr>
      <vt:lpstr>Aptos Display</vt:lpstr>
      <vt:lpstr>Aptos Light</vt:lpstr>
      <vt:lpstr>Arial</vt:lpstr>
      <vt:lpstr>Courier New</vt:lpstr>
      <vt:lpstr>Lexend Light</vt:lpstr>
      <vt:lpstr>Roboto Condensed</vt:lpstr>
      <vt:lpstr>Wingdings</vt:lpstr>
      <vt:lpstr>Office Theme</vt:lpstr>
      <vt:lpstr>H.R. 1: Lo que socios y proveedores deben saber</vt:lpstr>
      <vt:lpstr>Por qué es importante</vt:lpstr>
      <vt:lpstr>¿Qué va a cambiar?</vt:lpstr>
      <vt:lpstr>Lo que los miembros deben saber</vt:lpstr>
      <vt:lpstr>¿A quiénes afectan estos cambios?</vt:lpstr>
      <vt:lpstr>Cómo cumplir con los requisitos de trabajo</vt:lpstr>
      <vt:lpstr>¿Qué ingresos cuentan?</vt:lpstr>
      <vt:lpstr>¿De quiénes cuentan los ingresos?</vt:lpstr>
      <vt:lpstr>Actividades calificadas: trabajo y estudios (1 de 2)</vt:lpstr>
      <vt:lpstr>Actividades calificadas: voluntario y capacitación laboral (2 de 2)</vt:lpstr>
      <vt:lpstr>Si su organización supervisa voluntarios</vt:lpstr>
      <vt:lpstr>¿Quiénes están exentos de los requisitos de trabajo? (1 de 2)</vt:lpstr>
      <vt:lpstr>¿Quiénes están exentos de los requisitos de trabajo? (2 de 2)</vt:lpstr>
      <vt:lpstr>Exenciones a corto plazo</vt:lpstr>
      <vt:lpstr>¿Cuándo verificará AHCCCS los requisitos de trabajo?</vt:lpstr>
      <vt:lpstr>¿Cómo verificará AHCCCS los requisitos de trabajo?</vt:lpstr>
      <vt:lpstr>Verificación automática por AHCCCS</vt:lpstr>
      <vt:lpstr>Declaración de la persona al solicitar y renovar cobertura</vt:lpstr>
      <vt:lpstr>¿Qué pasa si AHCCCS necesita más información?</vt:lpstr>
      <vt:lpstr>Resumen de las renovaciones cada seis meses</vt:lpstr>
      <vt:lpstr>Qué debe decir (y evitar decir) su personal</vt:lpstr>
      <vt:lpstr>Qué debe decir (y evitar decir) su personal</vt:lpstr>
      <vt:lpstr>Dónde dirigir a los miembros</vt:lpstr>
      <vt:lpstr>Su función como socio comunitario</vt:lpstr>
      <vt:lpstr>Recursos para su equipo</vt:lpstr>
      <vt:lpstr>¿Preguntas?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Moises Felipe</dc:creator>
  <cp:lastModifiedBy>Hayley Winter</cp:lastModifiedBy>
  <cp:revision>19</cp:revision>
  <dcterms:created xsi:type="dcterms:W3CDTF">2026-09-16T18:47:05Z</dcterms:created>
  <dcterms:modified xsi:type="dcterms:W3CDTF">2026-10-20T22:30:21Z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0x01010026304A48049980409F408C4B1BB1A118</vt:lpwstr>
  </property>
  <property fmtid="{D5CDD505-2E9C-101B-9397-08002B2CF9AE}" pid="3" name="MediaServiceImageTags">
    <vt:lpwstr/>
  </property>
</Properties>
</file>